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sldSz cx="9144000" cy="5143500" type="screen16x9"/>
  <p:notesSz cx="6858000" cy="9144000"/>
  <p:embeddedFontLst>
    <p:embeddedFont>
      <p:font typeface="Raleway" panose="020B0604020202020204" charset="-52"/>
      <p:regular r:id="rId45"/>
      <p:bold r:id="rId46"/>
      <p:italic r:id="rId47"/>
      <p:boldItalic r:id="rId48"/>
    </p:embeddedFont>
    <p:embeddedFont>
      <p:font typeface="Georgia" panose="02040502050405020303" pitchFamily="18" charset="0"/>
      <p:regular r:id="rId49"/>
      <p:bold r:id="rId50"/>
      <p:italic r:id="rId51"/>
      <p:boldItalic r:id="rId52"/>
    </p:embeddedFont>
    <p:embeddedFont>
      <p:font typeface="Lato" panose="020B0604020202020204"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816"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ru.wikipedia.org/wiki/%D0%A1%D0%B8_(%D1%8F%D0%B7%D1%8B%D0%BA_%D0%BF%D1%80%D0%BE%D0%B3%D1%80%D0%B0%D0%BC%D0%BC%D0%B8%D1%80%D0%BE%D0%B2%D0%B0%D0%BD%D0%B8%D1%8F)"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ru.wikipedia.org/wiki/C++"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c3f9c44cd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c3f9c44cd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 Для организации командной работы нами использовался Git - сервис контроля версий</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c3f9c44cd8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c3f9c44cd8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ru" sz="1200">
                <a:solidFill>
                  <a:schemeClr val="dk1"/>
                </a:solidFill>
              </a:rPr>
              <a:t>Python — это высокоуровневый язык программирования, который используется в различных сферах IT, таких как машинное обучение, разработка приложений, web парсинг и другие.</a:t>
            </a:r>
            <a:endParaRPr sz="1200">
              <a:solidFill>
                <a:schemeClr val="dk1"/>
              </a:solidFill>
            </a:endParaRPr>
          </a:p>
          <a:p>
            <a:pPr marL="0" lvl="0" indent="0" algn="l" rtl="0">
              <a:spcBef>
                <a:spcPts val="600"/>
              </a:spcBef>
              <a:spcAft>
                <a:spcPts val="0"/>
              </a:spcAft>
              <a:buClr>
                <a:schemeClr val="dk1"/>
              </a:buClr>
              <a:buSzPts val="1100"/>
              <a:buFont typeface="Arial"/>
              <a:buNone/>
            </a:pPr>
            <a:r>
              <a:rPr lang="ru" sz="1200">
                <a:solidFill>
                  <a:schemeClr val="dk1"/>
                </a:solidFill>
              </a:rPr>
              <a:t>Он ориентирован на повышение производительности разработчика, читаемости кода и его качества, а также на обеспечение переносимости написанных на нём программ. Язык является полностью объектно-ориентированным — всё является объектами.</a:t>
            </a:r>
            <a:endParaRPr sz="1200">
              <a:solidFill>
                <a:schemeClr val="dk1"/>
              </a:solidFill>
            </a:endParaRPr>
          </a:p>
          <a:p>
            <a:pPr marL="0" lvl="0" indent="0" algn="l" rtl="0">
              <a:spcBef>
                <a:spcPts val="600"/>
              </a:spcBef>
              <a:spcAft>
                <a:spcPts val="600"/>
              </a:spcAft>
              <a:buNone/>
            </a:pPr>
            <a:r>
              <a:rPr lang="ru" sz="1200">
                <a:solidFill>
                  <a:schemeClr val="dk1"/>
                </a:solidFill>
              </a:rPr>
              <a:t>Синтаксис языка минималистичен, за счёт чего на практике редко возникает необходимость обращаться к документации. Недостатками языка являются зачастую более низкая скорость работы и более высокое потребление памяти написанных на нём программ по сравнению с аналогичным кодом, написанным на </a:t>
            </a:r>
            <a:r>
              <a:rPr lang="ru" sz="1200">
                <a:solidFill>
                  <a:schemeClr val="dk1"/>
                </a:solidFill>
                <a:uFill>
                  <a:noFill/>
                </a:uFill>
                <a:latin typeface="Times New Roman"/>
                <a:ea typeface="Times New Roman"/>
                <a:cs typeface="Times New Roman"/>
                <a:sym typeface="Times New Roman"/>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Си</a:t>
            </a:r>
            <a:r>
              <a:rPr lang="ru" sz="1200">
                <a:solidFill>
                  <a:schemeClr val="dk1"/>
                </a:solidFill>
              </a:rPr>
              <a:t> или </a:t>
            </a:r>
            <a:r>
              <a:rPr lang="ru" sz="1200">
                <a:solidFill>
                  <a:schemeClr val="dk1"/>
                </a:solidFill>
                <a:uFill>
                  <a:noFill/>
                </a:uFill>
                <a:latin typeface="Times New Roman"/>
                <a:ea typeface="Times New Roman"/>
                <a:cs typeface="Times New Roman"/>
                <a:sym typeface="Times New Roman"/>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a:t>
            </a:r>
            <a:r>
              <a:rPr lang="ru" sz="1200">
                <a:solidFill>
                  <a:schemeClr val="dk1"/>
                </a:solidFill>
              </a:rPr>
              <a: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3f9c44cd8_6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3f9c44cd8_6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ru" sz="1200">
                <a:solidFill>
                  <a:schemeClr val="dk1"/>
                </a:solidFill>
              </a:rPr>
              <a:t>Язык начал разрабатывать известный программист Гвидо ван Россум в конце 1980-х. Уже тогда язык придерживался объектно-ориентированного подхода, мог работать с классами, наследованием, функциями, обработкой исключений и всеми основными структурами данных.</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c3f9c44cd8_6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c3f9c44cd8_6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ru" sz="1200">
                <a:solidFill>
                  <a:schemeClr val="dk1"/>
                </a:solidFill>
              </a:rPr>
              <a:t>Синтаксис Питона всегда выделял его на фоне других языков п</a:t>
            </a:r>
            <a:r>
              <a:rPr lang="ru" sz="1200">
                <a:solidFill>
                  <a:schemeClr val="dk1"/>
                </a:solidFill>
                <a:highlight>
                  <a:srgbClr val="FFFFFF"/>
                </a:highlight>
              </a:rPr>
              <a:t>рограммирования.</a:t>
            </a:r>
            <a:endParaRPr sz="1200">
              <a:solidFill>
                <a:schemeClr val="dk1"/>
              </a:solidFill>
              <a:highlight>
                <a:srgbClr val="FFFFFF"/>
              </a:highlight>
            </a:endParaRPr>
          </a:p>
          <a:p>
            <a:pPr marL="0" lvl="0" indent="0" algn="l" rtl="0">
              <a:lnSpc>
                <a:spcPct val="115000"/>
              </a:lnSpc>
              <a:spcBef>
                <a:spcPts val="500"/>
              </a:spcBef>
              <a:spcAft>
                <a:spcPts val="0"/>
              </a:spcAft>
              <a:buNone/>
            </a:pPr>
            <a:r>
              <a:rPr lang="ru" sz="1200">
                <a:solidFill>
                  <a:schemeClr val="dk1"/>
                </a:solidFill>
                <a:highlight>
                  <a:srgbClr val="FFFFFF"/>
                </a:highlight>
              </a:rPr>
              <a:t>Python сочетает в себе и простоту и мощный инструментарий. Его можно использовать для создания прототипа практически любой программы.</a:t>
            </a:r>
            <a:endParaRPr sz="1200">
              <a:solidFill>
                <a:schemeClr val="dk1"/>
              </a:solidFill>
              <a:highlight>
                <a:srgbClr val="FFFFFF"/>
              </a:highlight>
            </a:endParaRPr>
          </a:p>
          <a:p>
            <a:pPr marL="0" lvl="0" indent="0" algn="l" rtl="0">
              <a:lnSpc>
                <a:spcPct val="115000"/>
              </a:lnSpc>
              <a:spcBef>
                <a:spcPts val="1500"/>
              </a:spcBef>
              <a:spcAft>
                <a:spcPts val="0"/>
              </a:spcAft>
              <a:buNone/>
            </a:pPr>
            <a:r>
              <a:rPr lang="ru" sz="1200">
                <a:solidFill>
                  <a:schemeClr val="dk1"/>
                </a:solidFill>
                <a:highlight>
                  <a:srgbClr val="FFFFFF"/>
                </a:highlight>
              </a:rPr>
              <a:t>Его простота отчасти обусловлена тем, что Питон написан на основе языка ABC, который использовался для обучения программированию и повседневной работы людей, не являющихся программистами.</a:t>
            </a:r>
            <a:endParaRPr sz="1200">
              <a:solidFill>
                <a:schemeClr val="dk1"/>
              </a:solidFill>
              <a:highlight>
                <a:srgbClr val="FFFFFF"/>
              </a:highlight>
            </a:endParaRPr>
          </a:p>
          <a:p>
            <a:pPr marL="0" lvl="0" indent="0" algn="l" rtl="0">
              <a:lnSpc>
                <a:spcPct val="115000"/>
              </a:lnSpc>
              <a:spcBef>
                <a:spcPts val="1500"/>
              </a:spcBef>
              <a:spcAft>
                <a:spcPts val="0"/>
              </a:spcAft>
              <a:buNone/>
            </a:pPr>
            <a:r>
              <a:rPr lang="ru" sz="1200">
                <a:solidFill>
                  <a:schemeClr val="dk1"/>
                </a:solidFill>
                <a:highlight>
                  <a:srgbClr val="FFFFFF"/>
                </a:highlight>
              </a:rPr>
              <a:t>Python – один из лучших языков для автоматизации тестирования. В том числе и потому, что в нем есть pytest.</a:t>
            </a:r>
            <a:endParaRPr sz="1200">
              <a:solidFill>
                <a:schemeClr val="dk1"/>
              </a:solidFill>
              <a:highlight>
                <a:srgbClr val="FFFFFF"/>
              </a:highlight>
            </a:endParaRPr>
          </a:p>
          <a:p>
            <a:pPr marL="0" lvl="0" indent="0" algn="l" rtl="0">
              <a:lnSpc>
                <a:spcPct val="115000"/>
              </a:lnSpc>
              <a:spcBef>
                <a:spcPts val="1500"/>
              </a:spcBef>
              <a:spcAft>
                <a:spcPts val="1500"/>
              </a:spcAft>
              <a:buNone/>
            </a:pPr>
            <a:r>
              <a:rPr lang="ru" sz="1200">
                <a:solidFill>
                  <a:schemeClr val="dk1"/>
                </a:solidFill>
                <a:highlight>
                  <a:srgbClr val="FFFFFF"/>
                </a:highlight>
              </a:rPr>
              <a:t>Кроме того, мы выбрали этот язык, потому что именно python используется при написании программ для Pony Express. Наши программы также будут встроены в сервис тестирования компании. </a:t>
            </a:r>
            <a:endParaRPr sz="12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c3f9c44cd8_6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c3f9c44cd8_6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500"/>
              </a:spcBef>
              <a:spcAft>
                <a:spcPts val="0"/>
              </a:spcAft>
              <a:buClr>
                <a:schemeClr val="dk1"/>
              </a:buClr>
              <a:buSzPts val="1100"/>
              <a:buFont typeface="Arial"/>
              <a:buNone/>
            </a:pPr>
            <a:r>
              <a:rPr lang="ru" sz="1200">
                <a:solidFill>
                  <a:schemeClr val="dk1"/>
                </a:solidFill>
                <a:highlight>
                  <a:srgbClr val="FFFFFF"/>
                </a:highlight>
              </a:rPr>
              <a:t>Также мы изучили работу с подключаемыми модулями в Python. Модульное программирование используется в любой форме коммерческой разработки.</a:t>
            </a:r>
            <a:endParaRPr sz="1200">
              <a:solidFill>
                <a:schemeClr val="dk1"/>
              </a:solidFill>
              <a:highlight>
                <a:srgbClr val="FFFFFF"/>
              </a:highlight>
            </a:endParaRPr>
          </a:p>
          <a:p>
            <a:pPr marL="0" lvl="0" indent="0" algn="l" rtl="0">
              <a:lnSpc>
                <a:spcPct val="115000"/>
              </a:lnSpc>
              <a:spcBef>
                <a:spcPts val="1500"/>
              </a:spcBef>
              <a:spcAft>
                <a:spcPts val="1500"/>
              </a:spcAft>
              <a:buClr>
                <a:schemeClr val="dk1"/>
              </a:buClr>
              <a:buSzPts val="1100"/>
              <a:buFont typeface="Arial"/>
              <a:buNone/>
            </a:pPr>
            <a:r>
              <a:rPr lang="ru" sz="1200">
                <a:solidFill>
                  <a:schemeClr val="dk1"/>
                </a:solidFill>
                <a:highlight>
                  <a:srgbClr val="FFFFFF"/>
                </a:highlight>
              </a:rPr>
              <a:t>Так выглядит схема использования подключаемых модулей.</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c28ccb0e6f_6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c28ccb0e6f_6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c3f9c44cd8_6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c3f9c44cd8_6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500"/>
              </a:spcBef>
              <a:spcAft>
                <a:spcPts val="0"/>
              </a:spcAft>
              <a:buNone/>
            </a:pPr>
            <a:r>
              <a:rPr lang="ru">
                <a:solidFill>
                  <a:schemeClr val="dk1"/>
                </a:solidFill>
              </a:rPr>
              <a:t>Автоматизированное тестирование ПО — процесс тестирования программного обеспечения, при котором основные функции и шаги теста, такие как запуск, инициализация, выполнение, анализ и выдача результата, производятся автоматически с помощью инструментов для автоматизированного тестирования.</a:t>
            </a:r>
            <a:endParaRPr>
              <a:solidFill>
                <a:schemeClr val="dk1"/>
              </a:solidFill>
            </a:endParaRPr>
          </a:p>
          <a:p>
            <a:pPr marL="0" lvl="0" indent="0" algn="l" rtl="0">
              <a:lnSpc>
                <a:spcPct val="115000"/>
              </a:lnSpc>
              <a:spcBef>
                <a:spcPts val="1500"/>
              </a:spcBef>
              <a:spcAft>
                <a:spcPts val="0"/>
              </a:spcAft>
              <a:buNone/>
            </a:pPr>
            <a:r>
              <a:rPr lang="ru">
                <a:solidFill>
                  <a:schemeClr val="dk1"/>
                </a:solidFill>
              </a:rPr>
              <a:t>Итак, под</a:t>
            </a:r>
            <a:r>
              <a:rPr lang="ru" sz="1300">
                <a:solidFill>
                  <a:schemeClr val="dk1"/>
                </a:solidFill>
              </a:rPr>
              <a:t> </a:t>
            </a:r>
            <a:r>
              <a:rPr lang="ru">
                <a:solidFill>
                  <a:schemeClr val="dk1"/>
                </a:solidFill>
              </a:rPr>
              <a:t>тестированием принято понимать деятельность, выполняемую для оценки и улучшения качества ПО. В общем случае тестирование базируется на обнаружении дефектов и проблем в программных системах.</a:t>
            </a:r>
            <a:endParaRPr>
              <a:solidFill>
                <a:schemeClr val="dk1"/>
              </a:solidFill>
            </a:endParaRPr>
          </a:p>
          <a:p>
            <a:pPr marL="0" lvl="0" indent="0" algn="l" rtl="0">
              <a:lnSpc>
                <a:spcPct val="115000"/>
              </a:lnSpc>
              <a:spcBef>
                <a:spcPts val="1500"/>
              </a:spcBef>
              <a:spcAft>
                <a:spcPts val="0"/>
              </a:spcAft>
              <a:buNone/>
            </a:pPr>
            <a:endParaRPr>
              <a:solidFill>
                <a:schemeClr val="dk1"/>
              </a:solidFill>
            </a:endParaRPr>
          </a:p>
          <a:p>
            <a:pPr marL="0" lvl="0" indent="0" algn="l" rtl="0">
              <a:lnSpc>
                <a:spcPct val="115000"/>
              </a:lnSpc>
              <a:spcBef>
                <a:spcPts val="1500"/>
              </a:spcBef>
              <a:spcAft>
                <a:spcPts val="1500"/>
              </a:spcAft>
              <a:buNone/>
            </a:pPr>
            <a:r>
              <a:rPr lang="ru">
                <a:solidFill>
                  <a:schemeClr val="dk1"/>
                </a:solidFill>
              </a:rPr>
              <a:t>Тестирование программных систем состоит из динамической верификации поведения программ на конечном наборе тестов. При этом тесты выбираются из обычно выполняемых действий прикладной области и обеспечивают проверку соответствия ожидаемому поведению системы.</a:t>
            </a:r>
            <a:endParaRPr sz="12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c22c368d25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c22c368d25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c4d7cb85a9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c4d7cb85a9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c3087412c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c3087412c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f88252dc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f88252dc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
                <a:solidFill>
                  <a:schemeClr val="dk1"/>
                </a:solidFill>
              </a:rPr>
              <a:t>Наш проект стал уникальной возможностью для учеников попробовать себя в работа над реальной программистской задачей. За эти полтора года мы продвинулись в изучении языка Python и отдельных его библиотек, связанных с тестированием, практически с нуля и до уровня, достаточного для выполнения рабочих проектов: написания тестов с помощью библиотек Селениум и реквест.</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c3087412c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c3087412c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c3087412c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c3087412c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c28ccb0e6f_6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c28ccb0e6f_6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c3f9c44cd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c3f9c44cd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
                <a:solidFill>
                  <a:schemeClr val="dk1"/>
                </a:solidFill>
              </a:rPr>
              <a:t>Библиотека Requests была предназначена для создания авто-тестировщиков back-end части Pegas 2.0. Её методы позволяют отправлять запросы напрямую к сервисам Pegas 2.0 через специальное документированное api и получать протоколы результатов запросов в ответ, которые при помощи библиотеки Json можно конвертировать в формат списков, удобных для последующей обработки в Python.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c4d7cb85a9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c4d7cb85a9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c4d7cb85a9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c4d7cb85a9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c3f9c44cd8_8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c3f9c44cd8_8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c3f9c44cd8_8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c3f9c44cd8_8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c3f9c44cd8_8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c3f9c44cd8_8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c3f9c44cd8_8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c3f9c44cd8_8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f88252dc4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f88252dc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c3f9c44cd8_8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c3f9c44cd8_8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c4d7cb85a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c4d7cb85a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c3f9c44cd8_8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c3f9c44cd8_8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c3f9c44cd8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c3f9c44cd8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c4d7cb85a9_3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c4d7cb85a9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c3f9c44cd8_7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c3f9c44cd8_7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c4d7cb85a9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c4d7cb85a9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c3f9c44cd8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c3f9c44cd8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c4d7cb85a9_3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c4d7cb85a9_3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c4d7cb85a9_3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c4d7cb85a9_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c4d7cb85a9_7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c4d7cb85a9_7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c22c368d25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c22c368d25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c4d7cb85a9_3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c4d7cb85a9_3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f88252dc4_0_1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c4d7cb85a9_7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c4d7cb85a9_7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c22c368d25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c22c368d25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ru">
                <a:solidFill>
                  <a:schemeClr val="dk1"/>
                </a:solidFill>
              </a:rPr>
              <a:t>- освоение языка программирование Python </a:t>
            </a:r>
            <a:endParaRPr>
              <a:solidFill>
                <a:schemeClr val="dk1"/>
              </a:solidFill>
            </a:endParaRPr>
          </a:p>
          <a:p>
            <a:pPr marL="0" lvl="0" indent="0" algn="l" rtl="0">
              <a:lnSpc>
                <a:spcPct val="115000"/>
              </a:lnSpc>
              <a:spcBef>
                <a:spcPts val="0"/>
              </a:spcBef>
              <a:spcAft>
                <a:spcPts val="0"/>
              </a:spcAft>
              <a:buNone/>
            </a:pPr>
            <a:r>
              <a:rPr lang="ru">
                <a:solidFill>
                  <a:schemeClr val="dk1"/>
                </a:solidFill>
              </a:rPr>
              <a:t>* В начале прошлого года никто из нашей команды не владел этим языком программирования в достаточном для работы объеме, поэтому первые полгода были потрачены на его изучение. Для освоения синтаксиса мы решали простые задачи, а после перешли к работе с различными библиотеками*</a:t>
            </a:r>
            <a:endParaRPr>
              <a:solidFill>
                <a:schemeClr val="dk1"/>
              </a:solidFill>
            </a:endParaRPr>
          </a:p>
          <a:p>
            <a:pPr marL="0" lvl="0" indent="0" algn="l" rtl="0">
              <a:lnSpc>
                <a:spcPct val="115000"/>
              </a:lnSpc>
              <a:spcBef>
                <a:spcPts val="0"/>
              </a:spcBef>
              <a:spcAft>
                <a:spcPts val="0"/>
              </a:spcAft>
              <a:buNone/>
            </a:pPr>
            <a:r>
              <a:rPr lang="ru">
                <a:solidFill>
                  <a:schemeClr val="dk1"/>
                </a:solidFill>
              </a:rPr>
              <a:t>- исследование возможностей автоматизации тестирования веб-сервисов (с помощью Selenium и библиотек pytest, allure, json, requests)</a:t>
            </a:r>
            <a:endParaRPr>
              <a:solidFill>
                <a:schemeClr val="dk1"/>
              </a:solidFill>
            </a:endParaRPr>
          </a:p>
          <a:p>
            <a:pPr marL="0" lvl="0" indent="0" algn="l" rtl="0">
              <a:lnSpc>
                <a:spcPct val="115000"/>
              </a:lnSpc>
              <a:spcBef>
                <a:spcPts val="0"/>
              </a:spcBef>
              <a:spcAft>
                <a:spcPts val="0"/>
              </a:spcAft>
              <a:buNone/>
            </a:pPr>
            <a:r>
              <a:rPr lang="ru">
                <a:solidFill>
                  <a:schemeClr val="dk1"/>
                </a:solidFill>
              </a:rPr>
              <a:t>* Следующие полгода мы потратили на изучение Selenium -инструмента для автоматизированного управления браузерами. На следующем слайде я продемонстрирую, как выглядит работа теста с использованием библиотеки selenium. </a:t>
            </a:r>
            <a:endParaRPr>
              <a:solidFill>
                <a:schemeClr val="dk1"/>
              </a:solidFill>
            </a:endParaRPr>
          </a:p>
          <a:p>
            <a:pPr marL="0" lvl="0" indent="0" algn="l" rtl="0">
              <a:lnSpc>
                <a:spcPct val="115000"/>
              </a:lnSpc>
              <a:spcBef>
                <a:spcPts val="0"/>
              </a:spcBef>
              <a:spcAft>
                <a:spcPts val="0"/>
              </a:spcAft>
              <a:buNone/>
            </a:pPr>
            <a:r>
              <a:rPr lang="ru">
                <a:solidFill>
                  <a:schemeClr val="dk1"/>
                </a:solidFill>
              </a:rPr>
              <a:t>Этот учебный год начался с освоения веб-сервиса Пегас 2.0, к которому нам предоставили доступ. Далее мы уже писали тесты с использованием библиотеки Requests и других вспомогательных библиотек *</a:t>
            </a:r>
            <a:endParaRPr>
              <a:solidFill>
                <a:schemeClr val="dk1"/>
              </a:solidFill>
            </a:endParaRPr>
          </a:p>
          <a:p>
            <a:pPr marL="0" lvl="0" indent="0" algn="l" rtl="0">
              <a:lnSpc>
                <a:spcPct val="115000"/>
              </a:lnSpc>
              <a:spcBef>
                <a:spcPts val="0"/>
              </a:spcBef>
              <a:spcAft>
                <a:spcPts val="0"/>
              </a:spcAft>
              <a:buNone/>
            </a:pPr>
            <a:r>
              <a:rPr lang="ru">
                <a:solidFill>
                  <a:schemeClr val="dk1"/>
                </a:solidFill>
              </a:rPr>
              <a:t>- написание тестов для различных сервисов ПО Пегас 2.0</a:t>
            </a:r>
            <a:endParaRPr>
              <a:solidFill>
                <a:schemeClr val="dk1"/>
              </a:solidFill>
            </a:endParaRPr>
          </a:p>
          <a:p>
            <a:pPr marL="0" lvl="0" indent="0" algn="l" rtl="0">
              <a:lnSpc>
                <a:spcPct val="115000"/>
              </a:lnSpc>
              <a:spcBef>
                <a:spcPts val="0"/>
              </a:spcBef>
              <a:spcAft>
                <a:spcPts val="0"/>
              </a:spcAft>
              <a:buNone/>
            </a:pPr>
            <a:r>
              <a:rPr lang="ru">
                <a:solidFill>
                  <a:schemeClr val="dk1"/>
                </a:solidFill>
              </a:rPr>
              <a:t>* В программном обеспечении Пегас 2.0 есть несколько различных сервисов, такие как сервис географии, сервис накладных, курьеров, авторизации и другие. Все они нужны для корректного функционирования всей системы в целом: чтобы легко было назначать курьеров, машины автопарка, корректно отправлять посылки по верным адресам и тд.*</a:t>
            </a:r>
            <a:endParaRPr>
              <a:solidFill>
                <a:schemeClr val="dk1"/>
              </a:solidFill>
            </a:endParaRPr>
          </a:p>
          <a:p>
            <a:pPr marL="0" lvl="0" indent="0" algn="l" rtl="0">
              <a:lnSpc>
                <a:spcPct val="115000"/>
              </a:lnSpc>
              <a:spcBef>
                <a:spcPts val="0"/>
              </a:spcBef>
              <a:spcAft>
                <a:spcPts val="0"/>
              </a:spcAft>
              <a:buNone/>
            </a:pPr>
            <a:r>
              <a:rPr lang="ru">
                <a:solidFill>
                  <a:schemeClr val="dk1"/>
                </a:solidFill>
              </a:rPr>
              <a:t>- их оформление с помощью библиотеки Allure для дальнейшей автоматизации</a:t>
            </a:r>
            <a:endParaRPr>
              <a:solidFill>
                <a:schemeClr val="dk1"/>
              </a:solidFill>
            </a:endParaRPr>
          </a:p>
          <a:p>
            <a:pPr marL="0" lvl="0" indent="0" algn="l" rtl="0">
              <a:lnSpc>
                <a:spcPct val="115000"/>
              </a:lnSpc>
              <a:spcBef>
                <a:spcPts val="0"/>
              </a:spcBef>
              <a:spcAft>
                <a:spcPts val="0"/>
              </a:spcAft>
              <a:buNone/>
            </a:pPr>
            <a:r>
              <a:rPr lang="ru">
                <a:solidFill>
                  <a:schemeClr val="dk1"/>
                </a:solidFill>
              </a:rPr>
              <a:t>* После того, как все тесты были написаны, мы добавили в них поддержку утилиты для тестирования Allure - фреймворк (библиотека/инструмент) от яндекса для создания простых и понятных отчетов для тестов. Аллюр используется в компании Пони Экспресс для удобного покрытия сервисов тестами*</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f88252dc4_0_1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f88252dc4_0_1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c22c368d2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c22c368d2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 Если не считать выезды и лекции в прошлом году, направленные на знакомство с внутренним устройством компании Pony Express, то нас было три основных вида работы:</a:t>
            </a:r>
            <a:endParaRPr/>
          </a:p>
          <a:p>
            <a:pPr marL="457200" lvl="0" indent="-317500" algn="l" rtl="0">
              <a:spcBef>
                <a:spcPts val="0"/>
              </a:spcBef>
              <a:spcAft>
                <a:spcPts val="0"/>
              </a:spcAft>
              <a:buSzPts val="1400"/>
              <a:buChar char="-"/>
            </a:pPr>
            <a:r>
              <a:rPr lang="ru"/>
              <a:t>лекции, где учитель Григорий Максимович разбирал принципиально новые вещи и демонстрировал примеры работы с ними</a:t>
            </a:r>
            <a:endParaRPr/>
          </a:p>
          <a:p>
            <a:pPr marL="457200" lvl="0" indent="-317500" algn="l" rtl="0">
              <a:spcBef>
                <a:spcPts val="0"/>
              </a:spcBef>
              <a:spcAft>
                <a:spcPts val="0"/>
              </a:spcAft>
              <a:buSzPts val="1400"/>
              <a:buChar char="-"/>
            </a:pPr>
            <a:r>
              <a:rPr lang="ru"/>
              <a:t>семинары, на которых мы осваивались с новыми способами написания тестов и пробовали себя в написании простых программ</a:t>
            </a:r>
            <a:endParaRPr/>
          </a:p>
          <a:p>
            <a:pPr marL="457200" lvl="0" indent="-317500" algn="l" rtl="0">
              <a:spcBef>
                <a:spcPts val="0"/>
              </a:spcBef>
              <a:spcAft>
                <a:spcPts val="0"/>
              </a:spcAft>
              <a:buSzPts val="1400"/>
              <a:buChar char="-"/>
            </a:pPr>
            <a:r>
              <a:rPr lang="ru"/>
              <a:t>рутинная работа. Большинство тестов мы делали дома самостоятельно, поскольку они все примерно похожи и пишутся по одному принципу.</a:t>
            </a: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f88252dc4_0_1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f88252dc4_0_1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 sz="600">
                <a:latin typeface="Raleway"/>
                <a:ea typeface="Raleway"/>
                <a:cs typeface="Raleway"/>
                <a:sym typeface="Raleway"/>
              </a:rPr>
              <a:t>Конфиденциально</a:t>
            </a:r>
            <a:endParaRPr sz="600" b="1">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 sz="600">
                <a:latin typeface="Raleway"/>
                <a:ea typeface="Raleway"/>
                <a:cs typeface="Raleway"/>
                <a:sym typeface="Raleway"/>
              </a:rPr>
              <a:t>Создано для компании </a:t>
            </a:r>
            <a:r>
              <a:rPr lang="ru" sz="600" b="1">
                <a:latin typeface="Raleway"/>
                <a:ea typeface="Raleway"/>
                <a:cs typeface="Raleway"/>
                <a:sym typeface="Raleway"/>
              </a:rPr>
              <a:t>[Название компании]</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ru" sz="600">
                <a:latin typeface="Raleway"/>
                <a:ea typeface="Raleway"/>
                <a:cs typeface="Raleway"/>
                <a:sym typeface="Raleway"/>
              </a:rPr>
              <a:t>Версия 1.0</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ru"/>
              <a:t>‹#›</a:t>
            </a:fld>
            <a:endParaRPr/>
          </a:p>
        </p:txBody>
      </p:sp>
      <p:sp>
        <p:nvSpPr>
          <p:cNvPr id="115" name="Google Shape;115;p11">
            <a:hlinkClick r:id="rId2" action="ppaction://hlinksldjump"/>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
        <p:nvSpPr>
          <p:cNvPr id="128" name="Google Shape;128;p12">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34" name="Google Shape;13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
        <p:nvSpPr>
          <p:cNvPr id="135" name="Google Shape;135;p13">
            <a:hlinkClick r:id="rId2"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13">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ru"/>
              <a:t>‹#›</a:t>
            </a:fld>
            <a:endParaRPr/>
          </a:p>
        </p:txBody>
      </p:sp>
      <p:sp>
        <p:nvSpPr>
          <p:cNvPr id="146" name="Google Shape;146;p1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Google Shape;15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
        <p:nvSpPr>
          <p:cNvPr id="152" name="Google Shape;152;p15">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1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Google Shape;154;p1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Google Shape;155;p1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8" name="Google Shape;158;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ru"/>
              <a:t>‹#›</a:t>
            </a:fld>
            <a:endParaRPr/>
          </a:p>
        </p:txBody>
      </p:sp>
      <p:sp>
        <p:nvSpPr>
          <p:cNvPr id="159" name="Google Shape;159;p16"/>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 sz="600">
                <a:solidFill>
                  <a:srgbClr val="FFFFFF"/>
                </a:solidFill>
                <a:latin typeface="Raleway"/>
                <a:ea typeface="Raleway"/>
                <a:cs typeface="Raleway"/>
                <a:sym typeface="Raleway"/>
              </a:rPr>
              <a:t>Конфиденциально</a:t>
            </a:r>
            <a:endParaRPr sz="600" b="1">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 sz="600">
                <a:solidFill>
                  <a:srgbClr val="FFFFFF"/>
                </a:solidFill>
                <a:latin typeface="Raleway"/>
                <a:ea typeface="Raleway"/>
                <a:cs typeface="Raleway"/>
                <a:sym typeface="Raleway"/>
              </a:rPr>
              <a:t>Создано для компании </a:t>
            </a:r>
            <a:r>
              <a:rPr lang="ru" sz="600" b="1">
                <a:solidFill>
                  <a:srgbClr val="FFFFFF"/>
                </a:solidFill>
                <a:latin typeface="Raleway"/>
                <a:ea typeface="Raleway"/>
                <a:cs typeface="Raleway"/>
                <a:sym typeface="Raleway"/>
              </a:rPr>
              <a:t>[Название компании]</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ru" sz="600">
                <a:solidFill>
                  <a:srgbClr val="FFFFFF"/>
                </a:solidFill>
                <a:latin typeface="Raleway"/>
                <a:ea typeface="Raleway"/>
                <a:cs typeface="Raleway"/>
                <a:sym typeface="Raleway"/>
              </a:rPr>
              <a:t>Версия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1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7" name="Google Shape;167;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ru"/>
              <a:t>‹#›</a:t>
            </a:fld>
            <a:endParaRPr/>
          </a:p>
        </p:txBody>
      </p:sp>
      <p:sp>
        <p:nvSpPr>
          <p:cNvPr id="168" name="Google Shape;168;p17">
            <a:hlinkClick r:id="rId2" action="ppaction://hlinksldjump"/>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 name="Google Shape;169;p17">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0" name="Google Shape;170;p17">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1" name="Google Shape;171;p17">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
        <p:nvSpPr>
          <p:cNvPr id="30" name="Google Shape;30;p3">
            <a:hlinkClick r:id="rId3"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ru"/>
              <a:t>‹#›</a:t>
            </a:fld>
            <a:endParaRPr/>
          </a:p>
        </p:txBody>
      </p:sp>
      <p:sp>
        <p:nvSpPr>
          <p:cNvPr id="40" name="Google Shape;40;p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
        <p:nvSpPr>
          <p:cNvPr id="52" name="Google Shape;52;p5">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1"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
        <p:nvSpPr>
          <p:cNvPr id="59" name="Google Shape;59;p6">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6">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1" name="Google Shape;61;p6">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2" name="Google Shape;62;p6">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63" name="Google Shape;63;p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64"/>
        <p:cNvGrpSpPr/>
        <p:nvPr/>
      </p:nvGrpSpPr>
      <p:grpSpPr>
        <a:xfrm>
          <a:off x="0" y="0"/>
          <a:ext cx="0" cy="0"/>
          <a:chOff x="0" y="0"/>
          <a:chExt cx="0" cy="0"/>
        </a:xfrm>
      </p:grpSpPr>
      <p:pic>
        <p:nvPicPr>
          <p:cNvPr id="65" name="Google Shape;65;p7"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ru"/>
              <a:t>‹#›</a:t>
            </a:fld>
            <a:endParaRPr/>
          </a:p>
        </p:txBody>
      </p:sp>
      <p:sp>
        <p:nvSpPr>
          <p:cNvPr id="68" name="Google Shape;68;p7">
            <a:hlinkClick r:id="rId3"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7">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0" name="Google Shape;70;p7">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1" name="Google Shape;71;p7">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2" name="Google Shape;72;p7"/>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
        <p:nvSpPr>
          <p:cNvPr id="82" name="Google Shape;82;p8">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92" name="Google Shape;92;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
        <p:nvSpPr>
          <p:cNvPr id="93" name="Google Shape;93;p9">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 name="Google Shape;94;p9">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5" name="Google Shape;95;p9">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6" name="Google Shape;96;p9">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
        <p:nvSpPr>
          <p:cNvPr id="105" name="Google Shape;105;p10">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github.com/kva802/PonyExpress2020" TargetMode="External"/><Relationship Id="rId7" Type="http://schemas.openxmlformats.org/officeDocument/2006/relationships/hyperlink" Target="https://github.com/EgorDergunov"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hyperlink" Target="https://github.com/DanVolodin/PonyExpress2020" TargetMode="External"/><Relationship Id="rId5" Type="http://schemas.openxmlformats.org/officeDocument/2006/relationships/hyperlink" Target="https://github.com/farinmark/PonyExpress2020" TargetMode="External"/><Relationship Id="rId4" Type="http://schemas.openxmlformats.org/officeDocument/2006/relationships/hyperlink" Target="https://github.com/VyachelsavKh/Pony-Express-Projec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4.jp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6.png"/><Relationship Id="rId5" Type="http://schemas.openxmlformats.org/officeDocument/2006/relationships/image" Target="../media/image3.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slide" Target="slide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3.png"/><Relationship Id="rId5" Type="http://schemas.openxmlformats.org/officeDocument/2006/relationships/image" Target="../media/image3.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3.png"/><Relationship Id="rId5" Type="http://schemas.openxmlformats.org/officeDocument/2006/relationships/image" Target="../media/image9.jpg"/><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sz="4100">
                <a:solidFill>
                  <a:srgbClr val="000000"/>
                </a:solidFill>
              </a:rPr>
              <a:t>Автоматизация IT процессов в логистике</a:t>
            </a:r>
            <a:endParaRPr sz="3500"/>
          </a:p>
        </p:txBody>
      </p:sp>
      <p:pic>
        <p:nvPicPr>
          <p:cNvPr id="177" name="Google Shape;177;p18"/>
          <p:cNvPicPr preferRelativeResize="0"/>
          <p:nvPr/>
        </p:nvPicPr>
        <p:blipFill>
          <a:blip r:embed="rId3">
            <a:alphaModFix/>
          </a:blip>
          <a:stretch>
            <a:fillRect/>
          </a:stretch>
        </p:blipFill>
        <p:spPr>
          <a:xfrm>
            <a:off x="7652600" y="4056575"/>
            <a:ext cx="947263" cy="535200"/>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Ссылки на GitHub</a:t>
            </a:r>
            <a:endParaRPr/>
          </a:p>
        </p:txBody>
      </p:sp>
      <p:sp>
        <p:nvSpPr>
          <p:cNvPr id="270" name="Google Shape;270;p2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ru" u="sng">
                <a:solidFill>
                  <a:schemeClr val="hlink"/>
                </a:solidFill>
                <a:hlinkClick r:id="rId3"/>
              </a:rPr>
              <a:t>https://github.com/kva802/PonyExpress2020</a:t>
            </a:r>
            <a:r>
              <a:rPr lang="ru"/>
              <a:t> (Арина)</a:t>
            </a:r>
            <a:endParaRPr/>
          </a:p>
          <a:p>
            <a:pPr marL="457200" lvl="0" indent="-311150" algn="l" rtl="0">
              <a:spcBef>
                <a:spcPts val="0"/>
              </a:spcBef>
              <a:spcAft>
                <a:spcPts val="0"/>
              </a:spcAft>
              <a:buSzPts val="1300"/>
              <a:buChar char="●"/>
            </a:pPr>
            <a:r>
              <a:rPr lang="ru" u="sng">
                <a:solidFill>
                  <a:schemeClr val="hlink"/>
                </a:solidFill>
                <a:hlinkClick r:id="rId4"/>
              </a:rPr>
              <a:t>https://github.com/VyachelsavKh/Pony-Express-Project</a:t>
            </a:r>
            <a:r>
              <a:rPr lang="ru"/>
              <a:t> (Вячеслав)</a:t>
            </a:r>
            <a:endParaRPr/>
          </a:p>
          <a:p>
            <a:pPr marL="457200" lvl="0" indent="-311150" algn="l" rtl="0">
              <a:spcBef>
                <a:spcPts val="0"/>
              </a:spcBef>
              <a:spcAft>
                <a:spcPts val="0"/>
              </a:spcAft>
              <a:buSzPts val="1300"/>
              <a:buChar char="●"/>
            </a:pPr>
            <a:r>
              <a:rPr lang="ru" u="sng">
                <a:solidFill>
                  <a:schemeClr val="hlink"/>
                </a:solidFill>
                <a:hlinkClick r:id="rId5"/>
              </a:rPr>
              <a:t>https://github.com/farinmark/PonyExpress2020</a:t>
            </a:r>
            <a:r>
              <a:rPr lang="ru"/>
              <a:t> (Марк)</a:t>
            </a:r>
            <a:endParaRPr/>
          </a:p>
          <a:p>
            <a:pPr marL="457200" lvl="0" indent="-311150" algn="l" rtl="0">
              <a:spcBef>
                <a:spcPts val="0"/>
              </a:spcBef>
              <a:spcAft>
                <a:spcPts val="0"/>
              </a:spcAft>
              <a:buSzPts val="1300"/>
              <a:buChar char="●"/>
            </a:pPr>
            <a:r>
              <a:rPr lang="ru" u="sng">
                <a:solidFill>
                  <a:schemeClr val="hlink"/>
                </a:solidFill>
                <a:hlinkClick r:id="rId6"/>
              </a:rPr>
              <a:t>https://github.com/DanVolodin/PonyExpress2020</a:t>
            </a:r>
            <a:r>
              <a:rPr lang="ru"/>
              <a:t> (Даниил)</a:t>
            </a:r>
            <a:endParaRPr/>
          </a:p>
          <a:p>
            <a:pPr marL="457200" lvl="0" indent="-311150" algn="l" rtl="0">
              <a:spcBef>
                <a:spcPts val="0"/>
              </a:spcBef>
              <a:spcAft>
                <a:spcPts val="0"/>
              </a:spcAft>
              <a:buSzPts val="1300"/>
              <a:buChar char="●"/>
            </a:pPr>
            <a:r>
              <a:rPr lang="ru" u="sng">
                <a:solidFill>
                  <a:schemeClr val="hlink"/>
                </a:solidFill>
                <a:hlinkClick r:id="rId7"/>
              </a:rPr>
              <a:t>https://github.com/EgorDergunov</a:t>
            </a:r>
            <a:r>
              <a:rPr lang="ru"/>
              <a:t> (Егор)</a:t>
            </a:r>
            <a:endParaRPr/>
          </a:p>
        </p:txBody>
      </p:sp>
      <p:pic>
        <p:nvPicPr>
          <p:cNvPr id="271" name="Google Shape;271;p27"/>
          <p:cNvPicPr preferRelativeResize="0"/>
          <p:nvPr/>
        </p:nvPicPr>
        <p:blipFill>
          <a:blip r:embed="rId8">
            <a:alphaModFix/>
          </a:blip>
          <a:stretch>
            <a:fillRect/>
          </a:stretch>
        </p:blipFill>
        <p:spPr>
          <a:xfrm>
            <a:off x="7652600" y="4056575"/>
            <a:ext cx="947263" cy="535200"/>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5"/>
        <p:cNvGrpSpPr/>
        <p:nvPr/>
      </p:nvGrpSpPr>
      <p:grpSpPr>
        <a:xfrm>
          <a:off x="0" y="0"/>
          <a:ext cx="0" cy="0"/>
          <a:chOff x="0" y="0"/>
          <a:chExt cx="0" cy="0"/>
        </a:xfrm>
      </p:grpSpPr>
      <p:sp>
        <p:nvSpPr>
          <p:cNvPr id="276" name="Google Shape;276;p28"/>
          <p:cNvSpPr txBox="1">
            <a:spLocks noGrp="1"/>
          </p:cNvSpPr>
          <p:nvPr>
            <p:ph type="title"/>
          </p:nvPr>
        </p:nvSpPr>
        <p:spPr>
          <a:xfrm>
            <a:off x="729450" y="733950"/>
            <a:ext cx="7688400" cy="124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sz="3200"/>
              <a:t>Язык программирования Python</a:t>
            </a:r>
            <a:endParaRPr sz="3200"/>
          </a:p>
        </p:txBody>
      </p:sp>
      <p:sp>
        <p:nvSpPr>
          <p:cNvPr id="277" name="Google Shape;277;p28"/>
          <p:cNvSpPr txBox="1">
            <a:spLocks noGrp="1"/>
          </p:cNvSpPr>
          <p:nvPr>
            <p:ph type="body" idx="1"/>
          </p:nvPr>
        </p:nvSpPr>
        <p:spPr>
          <a:xfrm>
            <a:off x="729450" y="1692675"/>
            <a:ext cx="4208400" cy="2160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ru"/>
              <a:t>Python — высокоуровневый язык программирования общего назначения с динамической типизацией и автоматическим управлением памятью, ориентированный на повышение производительности разработчика, читаемости кода и его качества, а также на обеспечение переносимости написанных на нём программ.</a:t>
            </a:r>
            <a:endParaRPr/>
          </a:p>
        </p:txBody>
      </p:sp>
      <p:pic>
        <p:nvPicPr>
          <p:cNvPr id="278" name="Google Shape;278;p28"/>
          <p:cNvPicPr preferRelativeResize="0"/>
          <p:nvPr/>
        </p:nvPicPr>
        <p:blipFill>
          <a:blip r:embed="rId3">
            <a:alphaModFix/>
          </a:blip>
          <a:stretch>
            <a:fillRect/>
          </a:stretch>
        </p:blipFill>
        <p:spPr>
          <a:xfrm>
            <a:off x="5678925" y="1595675"/>
            <a:ext cx="2160601" cy="2160601"/>
          </a:xfrm>
          <a:prstGeom prst="rect">
            <a:avLst/>
          </a:prstGeom>
          <a:noFill/>
          <a:ln>
            <a:noFill/>
          </a:ln>
        </p:spPr>
      </p:pic>
      <p:pic>
        <p:nvPicPr>
          <p:cNvPr id="279" name="Google Shape;279;p28"/>
          <p:cNvPicPr preferRelativeResize="0"/>
          <p:nvPr/>
        </p:nvPicPr>
        <p:blipFill>
          <a:blip r:embed="rId4">
            <a:alphaModFix/>
          </a:blip>
          <a:stretch>
            <a:fillRect/>
          </a:stretch>
        </p:blipFill>
        <p:spPr>
          <a:xfrm>
            <a:off x="7652600" y="4056575"/>
            <a:ext cx="947263" cy="535200"/>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9"/>
          <p:cNvSpPr txBox="1">
            <a:spLocks noGrp="1"/>
          </p:cNvSpPr>
          <p:nvPr>
            <p:ph type="title"/>
          </p:nvPr>
        </p:nvSpPr>
        <p:spPr>
          <a:xfrm>
            <a:off x="636150" y="12489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solidFill>
                  <a:srgbClr val="000000"/>
                </a:solidFill>
              </a:rPr>
              <a:t>Гвидо ван Россум</a:t>
            </a:r>
            <a:endParaRPr>
              <a:solidFill>
                <a:srgbClr val="000000"/>
              </a:solidFill>
            </a:endParaRPr>
          </a:p>
        </p:txBody>
      </p:sp>
      <p:pic>
        <p:nvPicPr>
          <p:cNvPr id="285" name="Google Shape;285;p29"/>
          <p:cNvPicPr preferRelativeResize="0"/>
          <p:nvPr/>
        </p:nvPicPr>
        <p:blipFill>
          <a:blip r:embed="rId3">
            <a:alphaModFix/>
          </a:blip>
          <a:stretch>
            <a:fillRect/>
          </a:stretch>
        </p:blipFill>
        <p:spPr>
          <a:xfrm>
            <a:off x="4521795" y="1196328"/>
            <a:ext cx="2210125" cy="3315200"/>
          </a:xfrm>
          <a:prstGeom prst="rect">
            <a:avLst/>
          </a:prstGeom>
          <a:noFill/>
          <a:ln>
            <a:noFill/>
          </a:ln>
        </p:spPr>
      </p:pic>
      <p:pic>
        <p:nvPicPr>
          <p:cNvPr id="286" name="Google Shape;286;p29"/>
          <p:cNvPicPr preferRelativeResize="0"/>
          <p:nvPr/>
        </p:nvPicPr>
        <p:blipFill>
          <a:blip r:embed="rId4">
            <a:alphaModFix/>
          </a:blip>
          <a:stretch>
            <a:fillRect/>
          </a:stretch>
        </p:blipFill>
        <p:spPr>
          <a:xfrm>
            <a:off x="746300" y="2213224"/>
            <a:ext cx="3271424" cy="1843374"/>
          </a:xfrm>
          <a:prstGeom prst="rect">
            <a:avLst/>
          </a:prstGeom>
          <a:noFill/>
          <a:ln>
            <a:noFill/>
          </a:ln>
        </p:spPr>
      </p:pic>
      <p:pic>
        <p:nvPicPr>
          <p:cNvPr id="287" name="Google Shape;287;p29"/>
          <p:cNvPicPr preferRelativeResize="0"/>
          <p:nvPr/>
        </p:nvPicPr>
        <p:blipFill>
          <a:blip r:embed="rId5">
            <a:alphaModFix/>
          </a:blip>
          <a:stretch>
            <a:fillRect/>
          </a:stretch>
        </p:blipFill>
        <p:spPr>
          <a:xfrm>
            <a:off x="7620525" y="3976325"/>
            <a:ext cx="947263" cy="535200"/>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0"/>
          <p:cNvSpPr txBox="1">
            <a:spLocks noGrp="1"/>
          </p:cNvSpPr>
          <p:nvPr>
            <p:ph type="title"/>
          </p:nvPr>
        </p:nvSpPr>
        <p:spPr>
          <a:xfrm>
            <a:off x="648575" y="12372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solidFill>
                  <a:srgbClr val="000000"/>
                </a:solidFill>
              </a:rPr>
              <a:t>Философия Python</a:t>
            </a:r>
            <a:endParaRPr>
              <a:solidFill>
                <a:srgbClr val="000000"/>
              </a:solidFill>
            </a:endParaRPr>
          </a:p>
        </p:txBody>
      </p:sp>
      <p:pic>
        <p:nvPicPr>
          <p:cNvPr id="293" name="Google Shape;293;p30"/>
          <p:cNvPicPr preferRelativeResize="0"/>
          <p:nvPr/>
        </p:nvPicPr>
        <p:blipFill>
          <a:blip r:embed="rId3">
            <a:alphaModFix/>
          </a:blip>
          <a:stretch>
            <a:fillRect/>
          </a:stretch>
        </p:blipFill>
        <p:spPr>
          <a:xfrm>
            <a:off x="5759675" y="1308775"/>
            <a:ext cx="3220100" cy="3640725"/>
          </a:xfrm>
          <a:prstGeom prst="rect">
            <a:avLst/>
          </a:prstGeom>
          <a:noFill/>
          <a:ln>
            <a:noFill/>
          </a:ln>
        </p:spPr>
      </p:pic>
      <p:pic>
        <p:nvPicPr>
          <p:cNvPr id="294" name="Google Shape;294;p30"/>
          <p:cNvPicPr preferRelativeResize="0"/>
          <p:nvPr/>
        </p:nvPicPr>
        <p:blipFill>
          <a:blip r:embed="rId4">
            <a:alphaModFix/>
          </a:blip>
          <a:stretch>
            <a:fillRect/>
          </a:stretch>
        </p:blipFill>
        <p:spPr>
          <a:xfrm>
            <a:off x="304800" y="1772475"/>
            <a:ext cx="5454875" cy="3177015"/>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1"/>
          <p:cNvSpPr txBox="1">
            <a:spLocks noGrp="1"/>
          </p:cNvSpPr>
          <p:nvPr>
            <p:ph type="title"/>
          </p:nvPr>
        </p:nvSpPr>
        <p:spPr>
          <a:xfrm>
            <a:off x="673350" y="11993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solidFill>
                  <a:srgbClr val="000000"/>
                </a:solidFill>
              </a:rPr>
              <a:t>Модульное программирование</a:t>
            </a:r>
            <a:endParaRPr>
              <a:solidFill>
                <a:srgbClr val="000000"/>
              </a:solidFill>
            </a:endParaRPr>
          </a:p>
        </p:txBody>
      </p:sp>
      <p:pic>
        <p:nvPicPr>
          <p:cNvPr id="300" name="Google Shape;300;p31"/>
          <p:cNvPicPr preferRelativeResize="0"/>
          <p:nvPr/>
        </p:nvPicPr>
        <p:blipFill>
          <a:blip r:embed="rId3">
            <a:alphaModFix/>
          </a:blip>
          <a:stretch>
            <a:fillRect/>
          </a:stretch>
        </p:blipFill>
        <p:spPr>
          <a:xfrm>
            <a:off x="2431725" y="2060450"/>
            <a:ext cx="4171950" cy="2647950"/>
          </a:xfrm>
          <a:prstGeom prst="rect">
            <a:avLst/>
          </a:prstGeom>
          <a:noFill/>
          <a:ln>
            <a:noFill/>
          </a:ln>
        </p:spPr>
      </p:pic>
      <p:pic>
        <p:nvPicPr>
          <p:cNvPr id="301" name="Google Shape;301;p31"/>
          <p:cNvPicPr preferRelativeResize="0"/>
          <p:nvPr/>
        </p:nvPicPr>
        <p:blipFill>
          <a:blip r:embed="rId4">
            <a:alphaModFix/>
          </a:blip>
          <a:stretch>
            <a:fillRect/>
          </a:stretch>
        </p:blipFill>
        <p:spPr>
          <a:xfrm>
            <a:off x="7652600" y="4056575"/>
            <a:ext cx="947263" cy="535200"/>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2"/>
          <p:cNvSpPr txBox="1">
            <a:spLocks noGrp="1"/>
          </p:cNvSpPr>
          <p:nvPr>
            <p:ph type="title"/>
          </p:nvPr>
        </p:nvSpPr>
        <p:spPr>
          <a:xfrm>
            <a:off x="660950" y="11497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solidFill>
                  <a:srgbClr val="000000"/>
                </a:solidFill>
              </a:rPr>
              <a:t>Модульное программирование</a:t>
            </a:r>
            <a:endParaRPr>
              <a:solidFill>
                <a:srgbClr val="000000"/>
              </a:solidFill>
            </a:endParaRPr>
          </a:p>
        </p:txBody>
      </p:sp>
      <p:pic>
        <p:nvPicPr>
          <p:cNvPr id="308" name="Google Shape;308;p32"/>
          <p:cNvPicPr preferRelativeResize="0"/>
          <p:nvPr/>
        </p:nvPicPr>
        <p:blipFill>
          <a:blip r:embed="rId5">
            <a:alphaModFix/>
          </a:blip>
          <a:stretch>
            <a:fillRect/>
          </a:stretch>
        </p:blipFill>
        <p:spPr>
          <a:xfrm>
            <a:off x="7652600" y="4056575"/>
            <a:ext cx="947263" cy="535200"/>
          </a:xfrm>
          <a:prstGeom prst="rect">
            <a:avLst/>
          </a:prstGeom>
          <a:noFill/>
          <a:ln>
            <a:noFill/>
          </a:ln>
        </p:spPr>
      </p:pic>
      <p:pic>
        <p:nvPicPr>
          <p:cNvPr id="3" name="обрезано">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24339" y="1814512"/>
            <a:ext cx="5635487" cy="3169961"/>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3"/>
          <p:cNvSpPr txBox="1">
            <a:spLocks noGrp="1"/>
          </p:cNvSpPr>
          <p:nvPr>
            <p:ph type="title"/>
          </p:nvPr>
        </p:nvSpPr>
        <p:spPr>
          <a:xfrm>
            <a:off x="648550" y="12117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solidFill>
                  <a:srgbClr val="000000"/>
                </a:solidFill>
              </a:rPr>
              <a:t>Автоматическое тестирование</a:t>
            </a:r>
            <a:endParaRPr>
              <a:solidFill>
                <a:srgbClr val="000000"/>
              </a:solidFill>
            </a:endParaRPr>
          </a:p>
        </p:txBody>
      </p:sp>
      <p:pic>
        <p:nvPicPr>
          <p:cNvPr id="314" name="Google Shape;314;p33"/>
          <p:cNvPicPr preferRelativeResize="0"/>
          <p:nvPr/>
        </p:nvPicPr>
        <p:blipFill>
          <a:blip r:embed="rId3">
            <a:alphaModFix/>
          </a:blip>
          <a:stretch>
            <a:fillRect/>
          </a:stretch>
        </p:blipFill>
        <p:spPr>
          <a:xfrm>
            <a:off x="1833400" y="2059475"/>
            <a:ext cx="5477200" cy="2735525"/>
          </a:xfrm>
          <a:prstGeom prst="rect">
            <a:avLst/>
          </a:prstGeom>
          <a:noFill/>
          <a:ln>
            <a:noFill/>
          </a:ln>
        </p:spPr>
      </p:pic>
      <p:pic>
        <p:nvPicPr>
          <p:cNvPr id="315" name="Google Shape;315;p33"/>
          <p:cNvPicPr preferRelativeResize="0"/>
          <p:nvPr/>
        </p:nvPicPr>
        <p:blipFill>
          <a:blip r:embed="rId4">
            <a:alphaModFix/>
          </a:blip>
          <a:stretch>
            <a:fillRect/>
          </a:stretch>
        </p:blipFill>
        <p:spPr>
          <a:xfrm>
            <a:off x="7652600" y="4056575"/>
            <a:ext cx="947263" cy="535200"/>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Selenium </a:t>
            </a:r>
            <a:endParaRPr/>
          </a:p>
        </p:txBody>
      </p:sp>
      <p:sp>
        <p:nvSpPr>
          <p:cNvPr id="321" name="Google Shape;321;p34"/>
          <p:cNvSpPr txBox="1">
            <a:spLocks noGrp="1"/>
          </p:cNvSpPr>
          <p:nvPr>
            <p:ph type="body" idx="1"/>
          </p:nvPr>
        </p:nvSpPr>
        <p:spPr>
          <a:xfrm>
            <a:off x="729450" y="2328600"/>
            <a:ext cx="7688700" cy="2011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ru"/>
              <a:t>Selenium WebDriver — это инструмент для автоматизации действий веб-браузера. В большинстве случаев используется для тестирования Web-приложений, но этим не ограничивается. В частности, он может быть использован для решения рутинных задач администрирования сайта или регулярного получения данных из различных источников (сайтов).</a:t>
            </a:r>
            <a:endParaRPr/>
          </a:p>
        </p:txBody>
      </p:sp>
      <p:sp>
        <p:nvSpPr>
          <p:cNvPr id="322" name="Google Shape;322;p34"/>
          <p:cNvSpPr txBox="1">
            <a:spLocks noGrp="1"/>
          </p:cNvSpPr>
          <p:nvPr>
            <p:ph type="body" idx="4294967295"/>
          </p:nvPr>
        </p:nvSpPr>
        <p:spPr>
          <a:xfrm>
            <a:off x="4643604" y="2078875"/>
            <a:ext cx="3774300" cy="2261100"/>
          </a:xfrm>
          <a:prstGeom prst="rect">
            <a:avLst/>
          </a:prstGeom>
        </p:spPr>
        <p:txBody>
          <a:bodyPr spcFirstLastPara="1" wrap="square" lIns="91425" tIns="90000" rIns="91425" bIns="91425" anchor="t" anchorCtr="0">
            <a:noAutofit/>
          </a:bodyPr>
          <a:lstStyle/>
          <a:p>
            <a:pPr marL="0" lvl="0" indent="0" algn="l" rtl="0">
              <a:spcBef>
                <a:spcPts val="1200"/>
              </a:spcBef>
              <a:spcAft>
                <a:spcPts val="0"/>
              </a:spcAft>
              <a:buNone/>
            </a:pPr>
            <a:endParaRPr/>
          </a:p>
          <a:p>
            <a:pPr marL="0" lvl="0" indent="0" algn="l" rtl="0">
              <a:spcBef>
                <a:spcPts val="1200"/>
              </a:spcBef>
              <a:spcAft>
                <a:spcPts val="1600"/>
              </a:spcAft>
              <a:buNone/>
            </a:pPr>
            <a:endParaRPr/>
          </a:p>
        </p:txBody>
      </p:sp>
      <p:pic>
        <p:nvPicPr>
          <p:cNvPr id="323" name="Google Shape;323;p34"/>
          <p:cNvPicPr preferRelativeResize="0"/>
          <p:nvPr/>
        </p:nvPicPr>
        <p:blipFill>
          <a:blip r:embed="rId3">
            <a:alphaModFix/>
          </a:blip>
          <a:stretch>
            <a:fillRect/>
          </a:stretch>
        </p:blipFill>
        <p:spPr>
          <a:xfrm>
            <a:off x="7729725" y="1295115"/>
            <a:ext cx="557250" cy="582274"/>
          </a:xfrm>
          <a:prstGeom prst="rect">
            <a:avLst/>
          </a:prstGeom>
          <a:noFill/>
          <a:ln>
            <a:noFill/>
          </a:ln>
        </p:spPr>
      </p:pic>
      <p:pic>
        <p:nvPicPr>
          <p:cNvPr id="324" name="Google Shape;324;p34"/>
          <p:cNvPicPr preferRelativeResize="0"/>
          <p:nvPr/>
        </p:nvPicPr>
        <p:blipFill>
          <a:blip r:embed="rId4">
            <a:alphaModFix/>
          </a:blip>
          <a:stretch>
            <a:fillRect/>
          </a:stretch>
        </p:blipFill>
        <p:spPr>
          <a:xfrm>
            <a:off x="7652600" y="4056575"/>
            <a:ext cx="947263" cy="535200"/>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title"/>
          </p:nvPr>
        </p:nvSpPr>
        <p:spPr>
          <a:xfrm>
            <a:off x="798825"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Код элемента</a:t>
            </a:r>
            <a:endParaRPr/>
          </a:p>
        </p:txBody>
      </p:sp>
      <p:sp>
        <p:nvSpPr>
          <p:cNvPr id="330" name="Google Shape;330;p3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31" name="Google Shape;331;p35"/>
          <p:cNvPicPr preferRelativeResize="0"/>
          <p:nvPr/>
        </p:nvPicPr>
        <p:blipFill>
          <a:blip r:embed="rId3">
            <a:alphaModFix/>
          </a:blip>
          <a:stretch>
            <a:fillRect/>
          </a:stretch>
        </p:blipFill>
        <p:spPr>
          <a:xfrm>
            <a:off x="840425" y="777750"/>
            <a:ext cx="7263926" cy="4085975"/>
          </a:xfrm>
          <a:prstGeom prst="rect">
            <a:avLst/>
          </a:prstGeom>
          <a:noFill/>
          <a:ln>
            <a:noFill/>
          </a:ln>
        </p:spPr>
      </p:pic>
      <p:pic>
        <p:nvPicPr>
          <p:cNvPr id="332" name="Google Shape;332;p35"/>
          <p:cNvPicPr preferRelativeResize="0"/>
          <p:nvPr/>
        </p:nvPicPr>
        <p:blipFill>
          <a:blip r:embed="rId4">
            <a:alphaModFix/>
          </a:blip>
          <a:stretch>
            <a:fillRect/>
          </a:stretch>
        </p:blipFill>
        <p:spPr>
          <a:xfrm>
            <a:off x="7157075" y="1147975"/>
            <a:ext cx="947263" cy="535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6"/>
          <p:cNvSpPr txBox="1">
            <a:spLocks noGrp="1"/>
          </p:cNvSpPr>
          <p:nvPr>
            <p:ph type="title"/>
          </p:nvPr>
        </p:nvSpPr>
        <p:spPr>
          <a:xfrm>
            <a:off x="729450" y="1060850"/>
            <a:ext cx="7688700" cy="79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8" name="Google Shape;338;p3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39" name="Google Shape;339;p36"/>
          <p:cNvPicPr preferRelativeResize="0"/>
          <p:nvPr/>
        </p:nvPicPr>
        <p:blipFill>
          <a:blip r:embed="rId3">
            <a:alphaModFix/>
          </a:blip>
          <a:stretch>
            <a:fillRect/>
          </a:stretch>
        </p:blipFill>
        <p:spPr>
          <a:xfrm>
            <a:off x="0" y="119087"/>
            <a:ext cx="9144000" cy="4905334"/>
          </a:xfrm>
          <a:prstGeom prst="rect">
            <a:avLst/>
          </a:prstGeom>
          <a:noFill/>
          <a:ln>
            <a:noFill/>
          </a:ln>
        </p:spPr>
      </p:pic>
      <p:pic>
        <p:nvPicPr>
          <p:cNvPr id="340" name="Google Shape;340;p36"/>
          <p:cNvPicPr preferRelativeResize="0"/>
          <p:nvPr/>
        </p:nvPicPr>
        <p:blipFill>
          <a:blip r:embed="rId4">
            <a:alphaModFix/>
          </a:blip>
          <a:stretch>
            <a:fillRect/>
          </a:stretch>
        </p:blipFill>
        <p:spPr>
          <a:xfrm>
            <a:off x="7652600" y="4056575"/>
            <a:ext cx="947263" cy="535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1"/>
        <p:cNvGrpSpPr/>
        <p:nvPr/>
      </p:nvGrpSpPr>
      <p:grpSpPr>
        <a:xfrm>
          <a:off x="0" y="0"/>
          <a:ext cx="0" cy="0"/>
          <a:chOff x="0" y="0"/>
          <a:chExt cx="0" cy="0"/>
        </a:xfrm>
      </p:grpSpPr>
      <p:sp>
        <p:nvSpPr>
          <p:cNvPr id="182" name="Google Shape;182;p19"/>
          <p:cNvSpPr txBox="1"/>
          <p:nvPr/>
        </p:nvSpPr>
        <p:spPr>
          <a:xfrm>
            <a:off x="1293850" y="2274391"/>
            <a:ext cx="1607700" cy="205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1300">
                <a:solidFill>
                  <a:srgbClr val="FFFFFF"/>
                </a:solidFill>
                <a:latin typeface="Raleway"/>
                <a:ea typeface="Raleway"/>
                <a:cs typeface="Raleway"/>
                <a:sym typeface="Raleway"/>
              </a:rPr>
              <a:t>Аннотация</a:t>
            </a:r>
            <a:endParaRPr sz="1300">
              <a:solidFill>
                <a:srgbClr val="FFFFFF"/>
              </a:solidFill>
              <a:latin typeface="Raleway"/>
              <a:ea typeface="Raleway"/>
              <a:cs typeface="Raleway"/>
              <a:sym typeface="Raleway"/>
            </a:endParaRPr>
          </a:p>
          <a:p>
            <a:pPr marL="0" lvl="0" indent="0" algn="l" rtl="0">
              <a:spcBef>
                <a:spcPts val="1600"/>
              </a:spcBef>
              <a:spcAft>
                <a:spcPts val="0"/>
              </a:spcAft>
              <a:buNone/>
            </a:pPr>
            <a:r>
              <a:rPr lang="ru" sz="1300">
                <a:solidFill>
                  <a:srgbClr val="FFFFFF"/>
                </a:solidFill>
                <a:uFill>
                  <a:noFill/>
                </a:uFill>
                <a:latin typeface="Raleway"/>
                <a:ea typeface="Raleway"/>
                <a:cs typeface="Raleway"/>
                <a:sym typeface="Raleway"/>
                <a:hlinkClick r:id="rId3"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Цель проекта</a:t>
            </a:r>
            <a:endParaRPr sz="1300">
              <a:solidFill>
                <a:srgbClr val="FFFFFF"/>
              </a:solidFill>
              <a:latin typeface="Raleway"/>
              <a:ea typeface="Raleway"/>
              <a:cs typeface="Raleway"/>
              <a:sym typeface="Raleway"/>
            </a:endParaRPr>
          </a:p>
          <a:p>
            <a:pPr marL="0" lvl="0" indent="0" algn="l" rtl="0">
              <a:spcBef>
                <a:spcPts val="1600"/>
              </a:spcBef>
              <a:spcAft>
                <a:spcPts val="0"/>
              </a:spcAft>
              <a:buNone/>
            </a:pPr>
            <a:r>
              <a:rPr lang="ru" sz="1300">
                <a:solidFill>
                  <a:srgbClr val="FFFFFF"/>
                </a:solidFill>
                <a:latin typeface="Raleway"/>
                <a:ea typeface="Raleway"/>
                <a:cs typeface="Raleway"/>
                <a:sym typeface="Raleway"/>
              </a:rPr>
              <a:t>Задачи проекта</a:t>
            </a:r>
            <a:endParaRPr sz="1300">
              <a:solidFill>
                <a:srgbClr val="FFFFFF"/>
              </a:solidFill>
              <a:latin typeface="Raleway"/>
              <a:ea typeface="Raleway"/>
              <a:cs typeface="Raleway"/>
              <a:sym typeface="Raleway"/>
            </a:endParaRPr>
          </a:p>
          <a:p>
            <a:pPr marL="0" lvl="0" indent="0" algn="l" rtl="0">
              <a:spcBef>
                <a:spcPts val="0"/>
              </a:spcBef>
              <a:spcAft>
                <a:spcPts val="0"/>
              </a:spcAft>
              <a:buNone/>
            </a:pPr>
            <a:endParaRPr sz="1300">
              <a:solidFill>
                <a:srgbClr val="FFFFFF"/>
              </a:solidFill>
              <a:latin typeface="Raleway"/>
              <a:ea typeface="Raleway"/>
              <a:cs typeface="Raleway"/>
              <a:sym typeface="Raleway"/>
            </a:endParaRPr>
          </a:p>
        </p:txBody>
      </p:sp>
      <p:sp>
        <p:nvSpPr>
          <p:cNvPr id="183" name="Google Shape;183;p19"/>
          <p:cNvSpPr txBox="1"/>
          <p:nvPr/>
        </p:nvSpPr>
        <p:spPr>
          <a:xfrm>
            <a:off x="3448625" y="2274400"/>
            <a:ext cx="1807800" cy="338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1300">
                <a:solidFill>
                  <a:srgbClr val="FFFFFF"/>
                </a:solidFill>
                <a:latin typeface="Raleway"/>
                <a:ea typeface="Raleway"/>
                <a:cs typeface="Raleway"/>
                <a:sym typeface="Raleway"/>
              </a:rPr>
              <a:t>Результаты</a:t>
            </a:r>
            <a:endParaRPr sz="1300">
              <a:solidFill>
                <a:srgbClr val="FFFFFF"/>
              </a:solidFill>
              <a:latin typeface="Raleway"/>
              <a:ea typeface="Raleway"/>
              <a:cs typeface="Raleway"/>
              <a:sym typeface="Raleway"/>
            </a:endParaRPr>
          </a:p>
          <a:p>
            <a:pPr marL="0" lvl="0" indent="0" algn="l" rtl="0">
              <a:spcBef>
                <a:spcPts val="1600"/>
              </a:spcBef>
              <a:spcAft>
                <a:spcPts val="0"/>
              </a:spcAft>
              <a:buNone/>
            </a:pPr>
            <a:r>
              <a:rPr lang="ru" sz="1300">
                <a:solidFill>
                  <a:srgbClr val="FFFFFF"/>
                </a:solidFill>
                <a:latin typeface="Raleway"/>
                <a:ea typeface="Raleway"/>
                <a:cs typeface="Raleway"/>
                <a:sym typeface="Raleway"/>
              </a:rPr>
              <a:t>Язык программирования Python</a:t>
            </a:r>
            <a:endParaRPr sz="1300">
              <a:solidFill>
                <a:srgbClr val="FFFFFF"/>
              </a:solidFill>
              <a:latin typeface="Raleway"/>
              <a:ea typeface="Raleway"/>
              <a:cs typeface="Raleway"/>
              <a:sym typeface="Raleway"/>
            </a:endParaRPr>
          </a:p>
          <a:p>
            <a:pPr marL="0" lvl="0" indent="0" algn="l" rtl="0">
              <a:spcBef>
                <a:spcPts val="1600"/>
              </a:spcBef>
              <a:spcAft>
                <a:spcPts val="0"/>
              </a:spcAft>
              <a:buNone/>
            </a:pPr>
            <a:r>
              <a:rPr lang="ru" sz="1300">
                <a:solidFill>
                  <a:srgbClr val="FFFFFF"/>
                </a:solidFill>
                <a:latin typeface="Raleway"/>
                <a:ea typeface="Raleway"/>
                <a:cs typeface="Raleway"/>
                <a:sym typeface="Raleway"/>
              </a:rPr>
              <a:t>Работа с Selenium</a:t>
            </a:r>
            <a:endParaRPr sz="1300">
              <a:solidFill>
                <a:srgbClr val="FFFFFF"/>
              </a:solidFill>
              <a:latin typeface="Raleway"/>
              <a:ea typeface="Raleway"/>
              <a:cs typeface="Raleway"/>
              <a:sym typeface="Raleway"/>
            </a:endParaRPr>
          </a:p>
          <a:p>
            <a:pPr marL="0" lvl="0" indent="0" algn="l" rtl="0">
              <a:spcBef>
                <a:spcPts val="1600"/>
              </a:spcBef>
              <a:spcAft>
                <a:spcPts val="0"/>
              </a:spcAft>
              <a:buNone/>
            </a:pPr>
            <a:r>
              <a:rPr lang="ru" sz="1300">
                <a:solidFill>
                  <a:srgbClr val="FFFFFF"/>
                </a:solidFill>
                <a:latin typeface="Raleway"/>
                <a:ea typeface="Raleway"/>
                <a:cs typeface="Raleway"/>
                <a:sym typeface="Raleway"/>
              </a:rPr>
              <a:t>Работа с библиотекой Requests</a:t>
            </a:r>
            <a:endParaRPr sz="1300">
              <a:solidFill>
                <a:srgbClr val="FFFFFF"/>
              </a:solidFill>
              <a:latin typeface="Raleway"/>
              <a:ea typeface="Raleway"/>
              <a:cs typeface="Raleway"/>
              <a:sym typeface="Raleway"/>
            </a:endParaRPr>
          </a:p>
          <a:p>
            <a:pPr marL="0" lvl="0" indent="0" algn="l" rtl="0">
              <a:spcBef>
                <a:spcPts val="1600"/>
              </a:spcBef>
              <a:spcAft>
                <a:spcPts val="0"/>
              </a:spcAft>
              <a:buNone/>
            </a:pPr>
            <a:endParaRPr sz="1300">
              <a:solidFill>
                <a:srgbClr val="FFFFFF"/>
              </a:solidFill>
              <a:latin typeface="Raleway"/>
              <a:ea typeface="Raleway"/>
              <a:cs typeface="Raleway"/>
              <a:sym typeface="Raleway"/>
            </a:endParaRPr>
          </a:p>
          <a:p>
            <a:pPr marL="0" lvl="0" indent="0" algn="l" rtl="0">
              <a:spcBef>
                <a:spcPts val="1600"/>
              </a:spcBef>
              <a:spcAft>
                <a:spcPts val="0"/>
              </a:spcAft>
              <a:buNone/>
            </a:pPr>
            <a:endParaRPr sz="1300">
              <a:solidFill>
                <a:srgbClr val="FFFFFF"/>
              </a:solidFill>
              <a:latin typeface="Raleway"/>
              <a:ea typeface="Raleway"/>
              <a:cs typeface="Raleway"/>
              <a:sym typeface="Raleway"/>
            </a:endParaRPr>
          </a:p>
        </p:txBody>
      </p:sp>
      <p:sp>
        <p:nvSpPr>
          <p:cNvPr id="184" name="Google Shape;184;p19"/>
          <p:cNvSpPr txBox="1"/>
          <p:nvPr/>
        </p:nvSpPr>
        <p:spPr>
          <a:xfrm>
            <a:off x="5610439" y="2274391"/>
            <a:ext cx="1607700" cy="205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1300">
                <a:solidFill>
                  <a:schemeClr val="lt1"/>
                </a:solidFill>
                <a:uFill>
                  <a:noFill/>
                </a:uFill>
                <a:latin typeface="Raleway"/>
                <a:ea typeface="Raleway"/>
                <a:cs typeface="Raleway"/>
                <a:sym typeface="Raleway"/>
                <a:hlinkClick r:id="">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Процесс</a:t>
            </a:r>
            <a:endParaRPr sz="1300">
              <a:solidFill>
                <a:srgbClr val="FFFFFF"/>
              </a:solidFill>
              <a:latin typeface="Raleway"/>
              <a:ea typeface="Raleway"/>
              <a:cs typeface="Raleway"/>
              <a:sym typeface="Raleway"/>
            </a:endParaRPr>
          </a:p>
          <a:p>
            <a:pPr marL="0" lvl="0" indent="0" algn="l" rtl="0">
              <a:spcBef>
                <a:spcPts val="1600"/>
              </a:spcBef>
              <a:spcAft>
                <a:spcPts val="1600"/>
              </a:spcAft>
              <a:buNone/>
            </a:pPr>
            <a:r>
              <a:rPr lang="ru" sz="1300">
                <a:solidFill>
                  <a:srgbClr val="FFFFFF"/>
                </a:solidFill>
                <a:uFill>
                  <a:noFill/>
                </a:uFill>
                <a:latin typeface="Raleway"/>
                <a:ea typeface="Raleway"/>
                <a:cs typeface="Raleway"/>
                <a:sym typeface="Raleway"/>
                <a:hlinkClick r:id="rId4"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Команда</a:t>
            </a:r>
            <a:endParaRPr sz="1300">
              <a:solidFill>
                <a:srgbClr val="FFFFFF"/>
              </a:solidFill>
              <a:latin typeface="Raleway"/>
              <a:ea typeface="Raleway"/>
              <a:cs typeface="Raleway"/>
              <a:sym typeface="Raleway"/>
            </a:endParaRPr>
          </a:p>
        </p:txBody>
      </p:sp>
      <p:sp>
        <p:nvSpPr>
          <p:cNvPr id="185" name="Google Shape;185;p19"/>
          <p:cNvSpPr txBox="1">
            <a:spLocks noGrp="1"/>
          </p:cNvSpPr>
          <p:nvPr>
            <p:ph type="title"/>
          </p:nvPr>
        </p:nvSpPr>
        <p:spPr>
          <a:xfrm>
            <a:off x="729450" y="1322450"/>
            <a:ext cx="4096200" cy="72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СОДЕРЖАНИЕ</a:t>
            </a:r>
            <a:endParaRPr/>
          </a:p>
        </p:txBody>
      </p:sp>
      <p:pic>
        <p:nvPicPr>
          <p:cNvPr id="186" name="Google Shape;186;p19"/>
          <p:cNvPicPr preferRelativeResize="0"/>
          <p:nvPr/>
        </p:nvPicPr>
        <p:blipFill>
          <a:blip r:embed="rId5">
            <a:alphaModFix/>
          </a:blip>
          <a:stretch>
            <a:fillRect/>
          </a:stretch>
        </p:blipFill>
        <p:spPr>
          <a:xfrm>
            <a:off x="7652600" y="4056575"/>
            <a:ext cx="947263" cy="535200"/>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6" name="Google Shape;346;p3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47" name="Google Shape;347;p37"/>
          <p:cNvPicPr preferRelativeResize="0"/>
          <p:nvPr/>
        </p:nvPicPr>
        <p:blipFill>
          <a:blip r:embed="rId3">
            <a:alphaModFix/>
          </a:blip>
          <a:stretch>
            <a:fillRect/>
          </a:stretch>
        </p:blipFill>
        <p:spPr>
          <a:xfrm>
            <a:off x="0" y="119076"/>
            <a:ext cx="9144000" cy="4905354"/>
          </a:xfrm>
          <a:prstGeom prst="rect">
            <a:avLst/>
          </a:prstGeom>
          <a:noFill/>
          <a:ln>
            <a:noFill/>
          </a:ln>
        </p:spPr>
      </p:pic>
      <p:pic>
        <p:nvPicPr>
          <p:cNvPr id="348" name="Google Shape;348;p37"/>
          <p:cNvPicPr preferRelativeResize="0"/>
          <p:nvPr/>
        </p:nvPicPr>
        <p:blipFill>
          <a:blip r:embed="rId4">
            <a:alphaModFix/>
          </a:blip>
          <a:stretch>
            <a:fillRect/>
          </a:stretch>
        </p:blipFill>
        <p:spPr>
          <a:xfrm>
            <a:off x="7652600" y="4056575"/>
            <a:ext cx="947263" cy="535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4" name="Google Shape;354;p3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55" name="Google Shape;355;p38"/>
          <p:cNvPicPr preferRelativeResize="0"/>
          <p:nvPr/>
        </p:nvPicPr>
        <p:blipFill>
          <a:blip r:embed="rId3">
            <a:alphaModFix/>
          </a:blip>
          <a:stretch>
            <a:fillRect/>
          </a:stretch>
        </p:blipFill>
        <p:spPr>
          <a:xfrm>
            <a:off x="0" y="119063"/>
            <a:ext cx="9144000" cy="4905378"/>
          </a:xfrm>
          <a:prstGeom prst="rect">
            <a:avLst/>
          </a:prstGeom>
          <a:noFill/>
          <a:ln>
            <a:noFill/>
          </a:ln>
        </p:spPr>
      </p:pic>
      <p:pic>
        <p:nvPicPr>
          <p:cNvPr id="356" name="Google Shape;356;p38"/>
          <p:cNvPicPr preferRelativeResize="0"/>
          <p:nvPr/>
        </p:nvPicPr>
        <p:blipFill>
          <a:blip r:embed="rId4">
            <a:alphaModFix/>
          </a:blip>
          <a:stretch>
            <a:fillRect/>
          </a:stretch>
        </p:blipFill>
        <p:spPr>
          <a:xfrm>
            <a:off x="7652600" y="4056575"/>
            <a:ext cx="947263" cy="535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9"/>
          <p:cNvSpPr txBox="1">
            <a:spLocks noGrp="1"/>
          </p:cNvSpPr>
          <p:nvPr>
            <p:ph type="title"/>
          </p:nvPr>
        </p:nvSpPr>
        <p:spPr>
          <a:xfrm>
            <a:off x="727800" y="546625"/>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Тесты с использованием Selenium</a:t>
            </a:r>
            <a:endParaRPr/>
          </a:p>
        </p:txBody>
      </p:sp>
      <p:pic>
        <p:nvPicPr>
          <p:cNvPr id="363" name="Google Shape;363;p39"/>
          <p:cNvPicPr preferRelativeResize="0"/>
          <p:nvPr/>
        </p:nvPicPr>
        <p:blipFill>
          <a:blip r:embed="rId5">
            <a:alphaModFix/>
          </a:blip>
          <a:stretch>
            <a:fillRect/>
          </a:stretch>
        </p:blipFill>
        <p:spPr>
          <a:xfrm>
            <a:off x="7652600" y="4056575"/>
            <a:ext cx="947263" cy="535200"/>
          </a:xfrm>
          <a:prstGeom prst="rect">
            <a:avLst/>
          </a:prstGeom>
          <a:noFill/>
          <a:ln>
            <a:noFill/>
          </a:ln>
        </p:spPr>
      </p:pic>
      <p:pic>
        <p:nvPicPr>
          <p:cNvPr id="2" name="селениум (online-video-cutter.co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27800" y="1461052"/>
            <a:ext cx="5981113" cy="3364376"/>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0"/>
          <p:cNvSpPr txBox="1">
            <a:spLocks noGrp="1"/>
          </p:cNvSpPr>
          <p:nvPr>
            <p:ph type="title"/>
          </p:nvPr>
        </p:nvSpPr>
        <p:spPr>
          <a:xfrm>
            <a:off x="727650" y="13218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Работа с библиотеками Requests, Json</a:t>
            </a:r>
            <a:endParaRPr/>
          </a:p>
        </p:txBody>
      </p:sp>
      <p:sp>
        <p:nvSpPr>
          <p:cNvPr id="369" name="Google Shape;369;p40"/>
          <p:cNvSpPr txBox="1">
            <a:spLocks noGrp="1"/>
          </p:cNvSpPr>
          <p:nvPr>
            <p:ph type="body" idx="1"/>
          </p:nvPr>
        </p:nvSpPr>
        <p:spPr>
          <a:xfrm>
            <a:off x="727650" y="1857013"/>
            <a:ext cx="45543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Requests - это модуль Python, который можно использовать для отправки всех видов HTTP-запросов. Всего существует 9 видов HTTP-запросов, которые принимают параметры в качестве JSON, либо выдают ответ в формате JSON. В нашем проекте мы использовали 3 вида из них: GET, POST, DELETE.</a:t>
            </a:r>
            <a:endParaRPr/>
          </a:p>
          <a:p>
            <a:pPr marL="0" lvl="0" indent="0" algn="l" rtl="0">
              <a:spcBef>
                <a:spcPts val="1600"/>
              </a:spcBef>
              <a:spcAft>
                <a:spcPts val="0"/>
              </a:spcAft>
              <a:buNone/>
            </a:pPr>
            <a:r>
              <a:rPr lang="ru"/>
              <a:t>JSON – текстовый формат данных, основанный на JavaScript. Представлен в виде набора пар “ключ: значение” и упорядоченных наборов значений.</a:t>
            </a:r>
            <a:endParaRPr/>
          </a:p>
          <a:p>
            <a:pPr marL="0" lvl="0" indent="0" algn="l" rtl="0">
              <a:spcBef>
                <a:spcPts val="1600"/>
              </a:spcBef>
              <a:spcAft>
                <a:spcPts val="1600"/>
              </a:spcAft>
              <a:buNone/>
            </a:pPr>
            <a:endParaRPr/>
          </a:p>
        </p:txBody>
      </p:sp>
      <p:pic>
        <p:nvPicPr>
          <p:cNvPr id="370" name="Google Shape;370;p40"/>
          <p:cNvPicPr preferRelativeResize="0"/>
          <p:nvPr/>
        </p:nvPicPr>
        <p:blipFill>
          <a:blip r:embed="rId3">
            <a:alphaModFix/>
          </a:blip>
          <a:stretch>
            <a:fillRect/>
          </a:stretch>
        </p:blipFill>
        <p:spPr>
          <a:xfrm>
            <a:off x="6264700" y="1857025"/>
            <a:ext cx="2422441" cy="3106425"/>
          </a:xfrm>
          <a:prstGeom prst="rect">
            <a:avLst/>
          </a:prstGeom>
          <a:noFill/>
          <a:ln>
            <a:noFill/>
          </a:ln>
        </p:spPr>
      </p:pic>
      <p:pic>
        <p:nvPicPr>
          <p:cNvPr id="371" name="Google Shape;371;p40"/>
          <p:cNvPicPr preferRelativeResize="0"/>
          <p:nvPr/>
        </p:nvPicPr>
        <p:blipFill>
          <a:blip r:embed="rId4">
            <a:alphaModFix/>
          </a:blip>
          <a:stretch>
            <a:fillRect/>
          </a:stretch>
        </p:blipFill>
        <p:spPr>
          <a:xfrm>
            <a:off x="727650" y="4309450"/>
            <a:ext cx="947264" cy="535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1"/>
          <p:cNvSpPr txBox="1">
            <a:spLocks noGrp="1"/>
          </p:cNvSpPr>
          <p:nvPr>
            <p:ph type="title"/>
          </p:nvPr>
        </p:nvSpPr>
        <p:spPr>
          <a:xfrm>
            <a:off x="727638" y="13048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Запросы Requests</a:t>
            </a:r>
            <a:endParaRPr/>
          </a:p>
        </p:txBody>
      </p:sp>
      <p:pic>
        <p:nvPicPr>
          <p:cNvPr id="377" name="Google Shape;377;p41"/>
          <p:cNvPicPr preferRelativeResize="0"/>
          <p:nvPr/>
        </p:nvPicPr>
        <p:blipFill>
          <a:blip r:embed="rId3">
            <a:alphaModFix/>
          </a:blip>
          <a:stretch>
            <a:fillRect/>
          </a:stretch>
        </p:blipFill>
        <p:spPr>
          <a:xfrm>
            <a:off x="1139487" y="1840050"/>
            <a:ext cx="6865026" cy="3162550"/>
          </a:xfrm>
          <a:prstGeom prst="rect">
            <a:avLst/>
          </a:prstGeom>
          <a:noFill/>
          <a:ln>
            <a:noFill/>
          </a:ln>
        </p:spPr>
      </p:pic>
      <p:pic>
        <p:nvPicPr>
          <p:cNvPr id="378" name="Google Shape;378;p41"/>
          <p:cNvPicPr preferRelativeResize="0"/>
          <p:nvPr/>
        </p:nvPicPr>
        <p:blipFill>
          <a:blip r:embed="rId4">
            <a:alphaModFix/>
          </a:blip>
          <a:stretch>
            <a:fillRect/>
          </a:stretch>
        </p:blipFill>
        <p:spPr>
          <a:xfrm>
            <a:off x="7849400" y="4191825"/>
            <a:ext cx="947263" cy="535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Google Shape;383;p42"/>
          <p:cNvPicPr preferRelativeResize="0"/>
          <p:nvPr/>
        </p:nvPicPr>
        <p:blipFill>
          <a:blip r:embed="rId3">
            <a:alphaModFix/>
          </a:blip>
          <a:stretch>
            <a:fillRect/>
          </a:stretch>
        </p:blipFill>
        <p:spPr>
          <a:xfrm>
            <a:off x="562275" y="601775"/>
            <a:ext cx="6876449" cy="4458750"/>
          </a:xfrm>
          <a:prstGeom prst="rect">
            <a:avLst/>
          </a:prstGeom>
          <a:noFill/>
          <a:ln>
            <a:noFill/>
          </a:ln>
        </p:spPr>
      </p:pic>
      <p:pic>
        <p:nvPicPr>
          <p:cNvPr id="384" name="Google Shape;384;p42"/>
          <p:cNvPicPr preferRelativeResize="0"/>
          <p:nvPr/>
        </p:nvPicPr>
        <p:blipFill>
          <a:blip r:embed="rId4">
            <a:alphaModFix/>
          </a:blip>
          <a:stretch>
            <a:fillRect/>
          </a:stretch>
        </p:blipFill>
        <p:spPr>
          <a:xfrm>
            <a:off x="7438725" y="4181125"/>
            <a:ext cx="947263" cy="535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p43"/>
          <p:cNvPicPr preferRelativeResize="0"/>
          <p:nvPr/>
        </p:nvPicPr>
        <p:blipFill>
          <a:blip r:embed="rId3">
            <a:alphaModFix/>
          </a:blip>
          <a:stretch>
            <a:fillRect/>
          </a:stretch>
        </p:blipFill>
        <p:spPr>
          <a:xfrm>
            <a:off x="0" y="0"/>
            <a:ext cx="9144001" cy="5140996"/>
          </a:xfrm>
          <a:prstGeom prst="rect">
            <a:avLst/>
          </a:prstGeom>
          <a:noFill/>
          <a:ln>
            <a:noFill/>
          </a:ln>
        </p:spPr>
      </p:pic>
      <p:pic>
        <p:nvPicPr>
          <p:cNvPr id="390" name="Google Shape;390;p43"/>
          <p:cNvPicPr preferRelativeResize="0"/>
          <p:nvPr/>
        </p:nvPicPr>
        <p:blipFill>
          <a:blip r:embed="rId4">
            <a:alphaModFix/>
          </a:blip>
          <a:stretch>
            <a:fillRect/>
          </a:stretch>
        </p:blipFill>
        <p:spPr>
          <a:xfrm>
            <a:off x="7727450" y="3732000"/>
            <a:ext cx="947263" cy="535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4"/>
          <p:cNvSpPr txBox="1">
            <a:spLocks noGrp="1"/>
          </p:cNvSpPr>
          <p:nvPr>
            <p:ph type="title"/>
          </p:nvPr>
        </p:nvSpPr>
        <p:spPr>
          <a:xfrm>
            <a:off x="727650" y="1332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JSON</a:t>
            </a:r>
            <a:endParaRPr/>
          </a:p>
        </p:txBody>
      </p:sp>
      <p:pic>
        <p:nvPicPr>
          <p:cNvPr id="396" name="Google Shape;396;p44"/>
          <p:cNvPicPr preferRelativeResize="0"/>
          <p:nvPr/>
        </p:nvPicPr>
        <p:blipFill>
          <a:blip r:embed="rId3">
            <a:alphaModFix/>
          </a:blip>
          <a:stretch>
            <a:fillRect/>
          </a:stretch>
        </p:blipFill>
        <p:spPr>
          <a:xfrm>
            <a:off x="727650" y="2045575"/>
            <a:ext cx="4873825" cy="2813525"/>
          </a:xfrm>
          <a:prstGeom prst="rect">
            <a:avLst/>
          </a:prstGeom>
          <a:noFill/>
          <a:ln>
            <a:noFill/>
          </a:ln>
        </p:spPr>
      </p:pic>
      <p:pic>
        <p:nvPicPr>
          <p:cNvPr id="397" name="Google Shape;397;p44"/>
          <p:cNvPicPr preferRelativeResize="0"/>
          <p:nvPr/>
        </p:nvPicPr>
        <p:blipFill>
          <a:blip r:embed="rId4">
            <a:alphaModFix/>
          </a:blip>
          <a:stretch>
            <a:fillRect/>
          </a:stretch>
        </p:blipFill>
        <p:spPr>
          <a:xfrm>
            <a:off x="7802325" y="4323900"/>
            <a:ext cx="947263" cy="535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403" name="Google Shape;403;p45"/>
          <p:cNvPicPr preferRelativeResize="0"/>
          <p:nvPr/>
        </p:nvPicPr>
        <p:blipFill>
          <a:blip r:embed="rId3">
            <a:alphaModFix/>
          </a:blip>
          <a:stretch>
            <a:fillRect/>
          </a:stretch>
        </p:blipFill>
        <p:spPr>
          <a:xfrm>
            <a:off x="0" y="0"/>
            <a:ext cx="9144001" cy="5140992"/>
          </a:xfrm>
          <a:prstGeom prst="rect">
            <a:avLst/>
          </a:prstGeom>
          <a:noFill/>
          <a:ln>
            <a:noFill/>
          </a:ln>
        </p:spPr>
      </p:pic>
      <p:pic>
        <p:nvPicPr>
          <p:cNvPr id="404" name="Google Shape;404;p45"/>
          <p:cNvPicPr preferRelativeResize="0"/>
          <p:nvPr/>
        </p:nvPicPr>
        <p:blipFill>
          <a:blip r:embed="rId4">
            <a:alphaModFix/>
          </a:blip>
          <a:stretch>
            <a:fillRect/>
          </a:stretch>
        </p:blipFill>
        <p:spPr>
          <a:xfrm>
            <a:off x="7802325" y="4323900"/>
            <a:ext cx="947263" cy="535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pic>
        <p:nvPicPr>
          <p:cNvPr id="409" name="Google Shape;409;p46"/>
          <p:cNvPicPr preferRelativeResize="0"/>
          <p:nvPr/>
        </p:nvPicPr>
        <p:blipFill>
          <a:blip r:embed="rId3">
            <a:alphaModFix/>
          </a:blip>
          <a:stretch>
            <a:fillRect/>
          </a:stretch>
        </p:blipFill>
        <p:spPr>
          <a:xfrm>
            <a:off x="0" y="0"/>
            <a:ext cx="9148457" cy="5143500"/>
          </a:xfrm>
          <a:prstGeom prst="rect">
            <a:avLst/>
          </a:prstGeom>
          <a:noFill/>
          <a:ln>
            <a:noFill/>
          </a:ln>
        </p:spPr>
      </p:pic>
      <p:pic>
        <p:nvPicPr>
          <p:cNvPr id="410" name="Google Shape;410;p46"/>
          <p:cNvPicPr preferRelativeResize="0"/>
          <p:nvPr/>
        </p:nvPicPr>
        <p:blipFill>
          <a:blip r:embed="rId4">
            <a:alphaModFix/>
          </a:blip>
          <a:stretch>
            <a:fillRect/>
          </a:stretch>
        </p:blipFill>
        <p:spPr>
          <a:xfrm>
            <a:off x="7802325" y="4323900"/>
            <a:ext cx="947263" cy="535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190"/>
        <p:cNvGrpSpPr/>
        <p:nvPr/>
      </p:nvGrpSpPr>
      <p:grpSpPr>
        <a:xfrm>
          <a:off x="0" y="0"/>
          <a:ext cx="0" cy="0"/>
          <a:chOff x="0" y="0"/>
          <a:chExt cx="0" cy="0"/>
        </a:xfrm>
      </p:grpSpPr>
      <p:sp>
        <p:nvSpPr>
          <p:cNvPr id="191" name="Google Shape;191;p20"/>
          <p:cNvSpPr txBox="1">
            <a:spLocks noGrp="1"/>
          </p:cNvSpPr>
          <p:nvPr>
            <p:ph type="title"/>
          </p:nvPr>
        </p:nvSpPr>
        <p:spPr>
          <a:xfrm>
            <a:off x="729450" y="1322450"/>
            <a:ext cx="7010100" cy="35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sz="1200"/>
              <a:t>Цель проекта</a:t>
            </a:r>
            <a:endParaRPr sz="1200"/>
          </a:p>
        </p:txBody>
      </p:sp>
      <p:sp>
        <p:nvSpPr>
          <p:cNvPr id="192" name="Google Shape;192;p20"/>
          <p:cNvSpPr txBox="1">
            <a:spLocks noGrp="1"/>
          </p:cNvSpPr>
          <p:nvPr>
            <p:ph type="body" idx="4294967295"/>
          </p:nvPr>
        </p:nvSpPr>
        <p:spPr>
          <a:xfrm>
            <a:off x="729450" y="1945175"/>
            <a:ext cx="7010100" cy="2432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ru" sz="3000">
                <a:solidFill>
                  <a:srgbClr val="FFFFFF"/>
                </a:solidFill>
              </a:rPr>
              <a:t>Автоматизация тестирования веб-сервиса логистики Пегас 2.0 компании </a:t>
            </a:r>
            <a:r>
              <a:rPr lang="ru" sz="3000">
                <a:solidFill>
                  <a:srgbClr val="FFFFFF"/>
                </a:solidFill>
                <a:latin typeface="Georgia"/>
                <a:ea typeface="Georgia"/>
                <a:cs typeface="Georgia"/>
                <a:sym typeface="Georgia"/>
              </a:rPr>
              <a:t>Pony Express</a:t>
            </a:r>
            <a:endParaRPr sz="3000">
              <a:solidFill>
                <a:srgbClr val="FFFFFF"/>
              </a:solidFill>
              <a:latin typeface="Georgia"/>
              <a:ea typeface="Georgia"/>
              <a:cs typeface="Georgia"/>
              <a:sym typeface="Georgia"/>
            </a:endParaRPr>
          </a:p>
        </p:txBody>
      </p:sp>
      <p:pic>
        <p:nvPicPr>
          <p:cNvPr id="193" name="Google Shape;193;p20"/>
          <p:cNvPicPr preferRelativeResize="0"/>
          <p:nvPr/>
        </p:nvPicPr>
        <p:blipFill>
          <a:blip r:embed="rId3">
            <a:alphaModFix/>
          </a:blip>
          <a:stretch>
            <a:fillRect/>
          </a:stretch>
        </p:blipFill>
        <p:spPr>
          <a:xfrm>
            <a:off x="7652600" y="4056575"/>
            <a:ext cx="947263" cy="535200"/>
          </a:xfrm>
          <a:prstGeom prst="rect">
            <a:avLst/>
          </a:prstGeom>
          <a:noFill/>
          <a:ln>
            <a:noFill/>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415" name="Google Shape;415;p47"/>
          <p:cNvPicPr preferRelativeResize="0"/>
          <p:nvPr/>
        </p:nvPicPr>
        <p:blipFill>
          <a:blip r:embed="rId3">
            <a:alphaModFix/>
          </a:blip>
          <a:stretch>
            <a:fillRect/>
          </a:stretch>
        </p:blipFill>
        <p:spPr>
          <a:xfrm>
            <a:off x="0" y="0"/>
            <a:ext cx="9144001" cy="5140990"/>
          </a:xfrm>
          <a:prstGeom prst="rect">
            <a:avLst/>
          </a:prstGeom>
          <a:noFill/>
          <a:ln>
            <a:noFill/>
          </a:ln>
        </p:spPr>
      </p:pic>
      <p:pic>
        <p:nvPicPr>
          <p:cNvPr id="416" name="Google Shape;416;p47"/>
          <p:cNvPicPr preferRelativeResize="0"/>
          <p:nvPr/>
        </p:nvPicPr>
        <p:blipFill>
          <a:blip r:embed="rId4">
            <a:alphaModFix/>
          </a:blip>
          <a:stretch>
            <a:fillRect/>
          </a:stretch>
        </p:blipFill>
        <p:spPr>
          <a:xfrm>
            <a:off x="7663300" y="3906850"/>
            <a:ext cx="947263" cy="535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pic>
        <p:nvPicPr>
          <p:cNvPr id="421" name="Google Shape;421;p48"/>
          <p:cNvPicPr preferRelativeResize="0"/>
          <p:nvPr/>
        </p:nvPicPr>
        <p:blipFill>
          <a:blip r:embed="rId3">
            <a:alphaModFix/>
          </a:blip>
          <a:stretch>
            <a:fillRect/>
          </a:stretch>
        </p:blipFill>
        <p:spPr>
          <a:xfrm>
            <a:off x="0" y="0"/>
            <a:ext cx="9148461" cy="5143500"/>
          </a:xfrm>
          <a:prstGeom prst="rect">
            <a:avLst/>
          </a:prstGeom>
          <a:noFill/>
          <a:ln>
            <a:noFill/>
          </a:ln>
        </p:spPr>
      </p:pic>
      <p:pic>
        <p:nvPicPr>
          <p:cNvPr id="422" name="Google Shape;422;p48"/>
          <p:cNvPicPr preferRelativeResize="0"/>
          <p:nvPr/>
        </p:nvPicPr>
        <p:blipFill>
          <a:blip r:embed="rId4">
            <a:alphaModFix/>
          </a:blip>
          <a:stretch>
            <a:fillRect/>
          </a:stretch>
        </p:blipFill>
        <p:spPr>
          <a:xfrm>
            <a:off x="7663300" y="3906850"/>
            <a:ext cx="947263" cy="535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pic>
        <p:nvPicPr>
          <p:cNvPr id="427" name="Google Shape;427;p49"/>
          <p:cNvPicPr preferRelativeResize="0"/>
          <p:nvPr/>
        </p:nvPicPr>
        <p:blipFill>
          <a:blip r:embed="rId3">
            <a:alphaModFix/>
          </a:blip>
          <a:stretch>
            <a:fillRect/>
          </a:stretch>
        </p:blipFill>
        <p:spPr>
          <a:xfrm>
            <a:off x="0" y="0"/>
            <a:ext cx="9148457" cy="5143500"/>
          </a:xfrm>
          <a:prstGeom prst="rect">
            <a:avLst/>
          </a:prstGeom>
          <a:noFill/>
          <a:ln>
            <a:noFill/>
          </a:ln>
        </p:spPr>
      </p:pic>
      <p:pic>
        <p:nvPicPr>
          <p:cNvPr id="428" name="Google Shape;428;p49"/>
          <p:cNvPicPr preferRelativeResize="0"/>
          <p:nvPr/>
        </p:nvPicPr>
        <p:blipFill>
          <a:blip r:embed="rId4">
            <a:alphaModFix/>
          </a:blip>
          <a:stretch>
            <a:fillRect/>
          </a:stretch>
        </p:blipFill>
        <p:spPr>
          <a:xfrm>
            <a:off x="7663300" y="3906850"/>
            <a:ext cx="947263" cy="535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50"/>
          <p:cNvSpPr txBox="1">
            <a:spLocks noGrp="1"/>
          </p:cNvSpPr>
          <p:nvPr>
            <p:ph type="title"/>
          </p:nvPr>
        </p:nvSpPr>
        <p:spPr>
          <a:xfrm>
            <a:off x="727650" y="12318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Работа с библиотекой Pytest</a:t>
            </a:r>
            <a:endParaRPr/>
          </a:p>
        </p:txBody>
      </p:sp>
      <p:sp>
        <p:nvSpPr>
          <p:cNvPr id="434" name="Google Shape;434;p50"/>
          <p:cNvSpPr txBox="1">
            <a:spLocks noGrp="1"/>
          </p:cNvSpPr>
          <p:nvPr>
            <p:ph type="body" idx="1"/>
          </p:nvPr>
        </p:nvSpPr>
        <p:spPr>
          <a:xfrm>
            <a:off x="727650" y="2509075"/>
            <a:ext cx="39933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ru"/>
              <a:t>Pytest — это основанная на Python среда тестирования, которая используется для написания и выполнения тестовых кодов. Мы можем писать коды для тестирования API, базы данных, пользовательского интерфейса и т.д.</a:t>
            </a:r>
            <a:endParaRPr/>
          </a:p>
        </p:txBody>
      </p:sp>
      <p:pic>
        <p:nvPicPr>
          <p:cNvPr id="435" name="Google Shape;435;p50"/>
          <p:cNvPicPr preferRelativeResize="0"/>
          <p:nvPr/>
        </p:nvPicPr>
        <p:blipFill>
          <a:blip r:embed="rId3">
            <a:alphaModFix/>
          </a:blip>
          <a:stretch>
            <a:fillRect/>
          </a:stretch>
        </p:blipFill>
        <p:spPr>
          <a:xfrm>
            <a:off x="5152425" y="1959525"/>
            <a:ext cx="2810651" cy="2810651"/>
          </a:xfrm>
          <a:prstGeom prst="rect">
            <a:avLst/>
          </a:prstGeom>
          <a:noFill/>
          <a:ln>
            <a:noFill/>
          </a:ln>
        </p:spPr>
      </p:pic>
      <p:pic>
        <p:nvPicPr>
          <p:cNvPr id="436" name="Google Shape;436;p50"/>
          <p:cNvPicPr preferRelativeResize="0"/>
          <p:nvPr/>
        </p:nvPicPr>
        <p:blipFill>
          <a:blip r:embed="rId4">
            <a:alphaModFix/>
          </a:blip>
          <a:stretch>
            <a:fillRect/>
          </a:stretch>
        </p:blipFill>
        <p:spPr>
          <a:xfrm>
            <a:off x="7674000" y="4234975"/>
            <a:ext cx="947263" cy="535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pic>
        <p:nvPicPr>
          <p:cNvPr id="441" name="Google Shape;441;p51"/>
          <p:cNvPicPr preferRelativeResize="0"/>
          <p:nvPr/>
        </p:nvPicPr>
        <p:blipFill>
          <a:blip r:embed="rId3">
            <a:alphaModFix/>
          </a:blip>
          <a:stretch>
            <a:fillRect/>
          </a:stretch>
        </p:blipFill>
        <p:spPr>
          <a:xfrm>
            <a:off x="0" y="0"/>
            <a:ext cx="9144001" cy="5143500"/>
          </a:xfrm>
          <a:prstGeom prst="rect">
            <a:avLst/>
          </a:prstGeom>
          <a:noFill/>
          <a:ln>
            <a:noFill/>
          </a:ln>
        </p:spPr>
      </p:pic>
      <p:pic>
        <p:nvPicPr>
          <p:cNvPr id="442" name="Google Shape;442;p51"/>
          <p:cNvPicPr preferRelativeResize="0"/>
          <p:nvPr/>
        </p:nvPicPr>
        <p:blipFill>
          <a:blip r:embed="rId4">
            <a:alphaModFix/>
          </a:blip>
          <a:stretch>
            <a:fillRect/>
          </a:stretch>
        </p:blipFill>
        <p:spPr>
          <a:xfrm>
            <a:off x="7663300" y="3906850"/>
            <a:ext cx="947263" cy="5352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8" name="Google Shape;448;p5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449" name="Google Shape;449;p52"/>
          <p:cNvPicPr preferRelativeResize="0"/>
          <p:nvPr/>
        </p:nvPicPr>
        <p:blipFill>
          <a:blip r:embed="rId3">
            <a:alphaModFix/>
          </a:blip>
          <a:stretch>
            <a:fillRect/>
          </a:stretch>
        </p:blipFill>
        <p:spPr>
          <a:xfrm>
            <a:off x="0" y="0"/>
            <a:ext cx="9144001" cy="5143500"/>
          </a:xfrm>
          <a:prstGeom prst="rect">
            <a:avLst/>
          </a:prstGeom>
          <a:noFill/>
          <a:ln>
            <a:noFill/>
          </a:ln>
        </p:spPr>
      </p:pic>
      <p:pic>
        <p:nvPicPr>
          <p:cNvPr id="450" name="Google Shape;450;p52"/>
          <p:cNvPicPr preferRelativeResize="0"/>
          <p:nvPr/>
        </p:nvPicPr>
        <p:blipFill>
          <a:blip r:embed="rId4">
            <a:alphaModFix/>
          </a:blip>
          <a:stretch>
            <a:fillRect/>
          </a:stretch>
        </p:blipFill>
        <p:spPr>
          <a:xfrm>
            <a:off x="7631200" y="4131400"/>
            <a:ext cx="947263" cy="5352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pic>
        <p:nvPicPr>
          <p:cNvPr id="455" name="Google Shape;455;p53"/>
          <p:cNvPicPr preferRelativeResize="0"/>
          <p:nvPr/>
        </p:nvPicPr>
        <p:blipFill>
          <a:blip r:embed="rId3">
            <a:alphaModFix/>
          </a:blip>
          <a:stretch>
            <a:fillRect/>
          </a:stretch>
        </p:blipFill>
        <p:spPr>
          <a:xfrm>
            <a:off x="0" y="0"/>
            <a:ext cx="9144001" cy="5143500"/>
          </a:xfrm>
          <a:prstGeom prst="rect">
            <a:avLst/>
          </a:prstGeom>
          <a:noFill/>
          <a:ln>
            <a:noFill/>
          </a:ln>
        </p:spPr>
      </p:pic>
      <p:pic>
        <p:nvPicPr>
          <p:cNvPr id="456" name="Google Shape;456;p53"/>
          <p:cNvPicPr preferRelativeResize="0"/>
          <p:nvPr/>
        </p:nvPicPr>
        <p:blipFill>
          <a:blip r:embed="rId4">
            <a:alphaModFix/>
          </a:blip>
          <a:stretch>
            <a:fillRect/>
          </a:stretch>
        </p:blipFill>
        <p:spPr>
          <a:xfrm>
            <a:off x="7663300" y="3906850"/>
            <a:ext cx="947263" cy="5352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5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2" name="Google Shape;462;p5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463" name="Google Shape;463;p54"/>
          <p:cNvPicPr preferRelativeResize="0"/>
          <p:nvPr/>
        </p:nvPicPr>
        <p:blipFill>
          <a:blip r:embed="rId3">
            <a:alphaModFix/>
          </a:blip>
          <a:stretch>
            <a:fillRect/>
          </a:stretch>
        </p:blipFill>
        <p:spPr>
          <a:xfrm>
            <a:off x="0" y="0"/>
            <a:ext cx="9143998" cy="5190251"/>
          </a:xfrm>
          <a:prstGeom prst="rect">
            <a:avLst/>
          </a:prstGeom>
          <a:noFill/>
          <a:ln>
            <a:noFill/>
          </a:ln>
        </p:spPr>
      </p:pic>
      <p:pic>
        <p:nvPicPr>
          <p:cNvPr id="464" name="Google Shape;464;p54"/>
          <p:cNvPicPr preferRelativeResize="0"/>
          <p:nvPr/>
        </p:nvPicPr>
        <p:blipFill>
          <a:blip r:embed="rId4">
            <a:alphaModFix/>
          </a:blip>
          <a:stretch>
            <a:fillRect/>
          </a:stretch>
        </p:blipFill>
        <p:spPr>
          <a:xfrm>
            <a:off x="7652600" y="4056575"/>
            <a:ext cx="947263" cy="5352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5"/>
          <p:cNvSpPr txBox="1">
            <a:spLocks noGrp="1"/>
          </p:cNvSpPr>
          <p:nvPr>
            <p:ph type="title"/>
          </p:nvPr>
        </p:nvSpPr>
        <p:spPr>
          <a:xfrm>
            <a:off x="727650" y="12635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Работа с библиотекой Allure</a:t>
            </a:r>
            <a:endParaRPr/>
          </a:p>
        </p:txBody>
      </p:sp>
      <p:sp>
        <p:nvSpPr>
          <p:cNvPr id="470" name="Google Shape;470;p55"/>
          <p:cNvSpPr txBox="1">
            <a:spLocks noGrp="1"/>
          </p:cNvSpPr>
          <p:nvPr>
            <p:ph type="body" idx="1"/>
          </p:nvPr>
        </p:nvSpPr>
        <p:spPr>
          <a:xfrm>
            <a:off x="727650" y="2224000"/>
            <a:ext cx="3993300" cy="2261100"/>
          </a:xfrm>
          <a:prstGeom prst="rect">
            <a:avLst/>
          </a:prstGeom>
        </p:spPr>
        <p:txBody>
          <a:bodyPr spcFirstLastPara="1" wrap="square" lIns="91425" tIns="91425" rIns="91425" bIns="91425" anchor="t" anchorCtr="0">
            <a:noAutofit/>
          </a:bodyPr>
          <a:lstStyle/>
          <a:p>
            <a:pPr marL="0" lvl="0" indent="0" algn="l" rtl="0">
              <a:spcBef>
                <a:spcPts val="1200"/>
              </a:spcBef>
              <a:spcAft>
                <a:spcPts val="1200"/>
              </a:spcAft>
              <a:buNone/>
            </a:pPr>
            <a:r>
              <a:rPr lang="ru">
                <a:solidFill>
                  <a:srgbClr val="222222"/>
                </a:solidFill>
                <a:highlight>
                  <a:srgbClr val="FFFFFF"/>
                </a:highlight>
                <a:latin typeface="Arial"/>
                <a:ea typeface="Arial"/>
                <a:cs typeface="Arial"/>
                <a:sym typeface="Arial"/>
              </a:rPr>
              <a:t>Allure Framework – популярный инструмент построения отчётов автотестов, упрощающий их анализ. Это гибкий и легкий инструмент, который позволяет получить краткую информацию о ходе выполнения тестов и ошибках во время их исполнения.</a:t>
            </a:r>
            <a:endParaRPr sz="1400"/>
          </a:p>
        </p:txBody>
      </p:sp>
      <p:pic>
        <p:nvPicPr>
          <p:cNvPr id="471" name="Google Shape;471;p55"/>
          <p:cNvPicPr preferRelativeResize="0"/>
          <p:nvPr/>
        </p:nvPicPr>
        <p:blipFill>
          <a:blip r:embed="rId3">
            <a:alphaModFix/>
          </a:blip>
          <a:stretch>
            <a:fillRect/>
          </a:stretch>
        </p:blipFill>
        <p:spPr>
          <a:xfrm>
            <a:off x="5099875" y="2021813"/>
            <a:ext cx="5715000" cy="2314575"/>
          </a:xfrm>
          <a:prstGeom prst="rect">
            <a:avLst/>
          </a:prstGeom>
          <a:noFill/>
          <a:ln>
            <a:noFill/>
          </a:ln>
        </p:spPr>
      </p:pic>
      <p:pic>
        <p:nvPicPr>
          <p:cNvPr id="472" name="Google Shape;472;p55"/>
          <p:cNvPicPr preferRelativeResize="0"/>
          <p:nvPr/>
        </p:nvPicPr>
        <p:blipFill>
          <a:blip r:embed="rId4">
            <a:alphaModFix/>
          </a:blip>
          <a:stretch>
            <a:fillRect/>
          </a:stretch>
        </p:blipFill>
        <p:spPr>
          <a:xfrm>
            <a:off x="7652600" y="4056575"/>
            <a:ext cx="947263" cy="535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pic>
        <p:nvPicPr>
          <p:cNvPr id="477" name="Google Shape;477;p56"/>
          <p:cNvPicPr preferRelativeResize="0"/>
          <p:nvPr/>
        </p:nvPicPr>
        <p:blipFill>
          <a:blip r:embed="rId3">
            <a:alphaModFix/>
          </a:blip>
          <a:stretch>
            <a:fillRect/>
          </a:stretch>
        </p:blipFill>
        <p:spPr>
          <a:xfrm>
            <a:off x="0" y="0"/>
            <a:ext cx="9144001" cy="5143500"/>
          </a:xfrm>
          <a:prstGeom prst="rect">
            <a:avLst/>
          </a:prstGeom>
          <a:noFill/>
          <a:ln>
            <a:noFill/>
          </a:ln>
        </p:spPr>
      </p:pic>
      <p:pic>
        <p:nvPicPr>
          <p:cNvPr id="478" name="Google Shape;478;p56"/>
          <p:cNvPicPr preferRelativeResize="0"/>
          <p:nvPr/>
        </p:nvPicPr>
        <p:blipFill>
          <a:blip r:embed="rId4">
            <a:alphaModFix/>
          </a:blip>
          <a:stretch>
            <a:fillRect/>
          </a:stretch>
        </p:blipFill>
        <p:spPr>
          <a:xfrm>
            <a:off x="7652600" y="4056575"/>
            <a:ext cx="947263" cy="535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1"/>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99" name="Google Shape;199;p21"/>
          <p:cNvPicPr preferRelativeResize="0"/>
          <p:nvPr/>
        </p:nvPicPr>
        <p:blipFill>
          <a:blip r:embed="rId3">
            <a:alphaModFix/>
          </a:blip>
          <a:stretch>
            <a:fillRect/>
          </a:stretch>
        </p:blipFill>
        <p:spPr>
          <a:xfrm>
            <a:off x="-74152" y="0"/>
            <a:ext cx="9218153" cy="5143500"/>
          </a:xfrm>
          <a:prstGeom prst="rect">
            <a:avLst/>
          </a:prstGeom>
          <a:noFill/>
          <a:ln>
            <a:noFill/>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pic>
        <p:nvPicPr>
          <p:cNvPr id="483" name="Google Shape;483;p57"/>
          <p:cNvPicPr preferRelativeResize="0"/>
          <p:nvPr/>
        </p:nvPicPr>
        <p:blipFill>
          <a:blip r:embed="rId3">
            <a:alphaModFix/>
          </a:blip>
          <a:stretch>
            <a:fillRect/>
          </a:stretch>
        </p:blipFill>
        <p:spPr>
          <a:xfrm>
            <a:off x="0" y="312000"/>
            <a:ext cx="9144000" cy="4519501"/>
          </a:xfrm>
          <a:prstGeom prst="rect">
            <a:avLst/>
          </a:prstGeom>
          <a:noFill/>
          <a:ln>
            <a:noFill/>
          </a:ln>
        </p:spPr>
      </p:pic>
      <p:pic>
        <p:nvPicPr>
          <p:cNvPr id="484" name="Google Shape;484;p57"/>
          <p:cNvPicPr preferRelativeResize="0"/>
          <p:nvPr/>
        </p:nvPicPr>
        <p:blipFill>
          <a:blip r:embed="rId4">
            <a:alphaModFix/>
          </a:blip>
          <a:stretch>
            <a:fillRect/>
          </a:stretch>
        </p:blipFill>
        <p:spPr>
          <a:xfrm>
            <a:off x="7652600" y="4056575"/>
            <a:ext cx="947263" cy="5352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pic>
        <p:nvPicPr>
          <p:cNvPr id="489" name="Google Shape;489;p58"/>
          <p:cNvPicPr preferRelativeResize="0"/>
          <p:nvPr/>
        </p:nvPicPr>
        <p:blipFill>
          <a:blip r:embed="rId3">
            <a:alphaModFix/>
          </a:blip>
          <a:stretch>
            <a:fillRect/>
          </a:stretch>
        </p:blipFill>
        <p:spPr>
          <a:xfrm>
            <a:off x="0" y="310775"/>
            <a:ext cx="9144001" cy="4521957"/>
          </a:xfrm>
          <a:prstGeom prst="rect">
            <a:avLst/>
          </a:prstGeom>
          <a:noFill/>
          <a:ln>
            <a:noFill/>
          </a:ln>
        </p:spPr>
      </p:pic>
      <p:pic>
        <p:nvPicPr>
          <p:cNvPr id="490" name="Google Shape;490;p58"/>
          <p:cNvPicPr preferRelativeResize="0"/>
          <p:nvPr/>
        </p:nvPicPr>
        <p:blipFill>
          <a:blip r:embed="rId4">
            <a:alphaModFix/>
          </a:blip>
          <a:stretch>
            <a:fillRect/>
          </a:stretch>
        </p:blipFill>
        <p:spPr>
          <a:xfrm>
            <a:off x="7652600" y="4056575"/>
            <a:ext cx="947263" cy="5352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59"/>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sz="4800">
                <a:solidFill>
                  <a:srgbClr val="000000"/>
                </a:solidFill>
              </a:rPr>
              <a:t>Спасибо!</a:t>
            </a:r>
            <a:endParaRPr/>
          </a:p>
        </p:txBody>
      </p:sp>
      <p:pic>
        <p:nvPicPr>
          <p:cNvPr id="496" name="Google Shape;496;p59"/>
          <p:cNvPicPr preferRelativeResize="0"/>
          <p:nvPr/>
        </p:nvPicPr>
        <p:blipFill>
          <a:blip r:embed="rId3">
            <a:alphaModFix/>
          </a:blip>
          <a:stretch>
            <a:fillRect/>
          </a:stretch>
        </p:blipFill>
        <p:spPr>
          <a:xfrm>
            <a:off x="7652600" y="4056575"/>
            <a:ext cx="947263" cy="535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2"/>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05" name="Google Shape;205;p22"/>
          <p:cNvPicPr preferRelativeResize="0"/>
          <p:nvPr/>
        </p:nvPicPr>
        <p:blipFill>
          <a:blip r:embed="rId3">
            <a:alphaModFix/>
          </a:blip>
          <a:stretch>
            <a:fillRect/>
          </a:stretch>
        </p:blipFill>
        <p:spPr>
          <a:xfrm>
            <a:off x="-48375" y="0"/>
            <a:ext cx="9192376" cy="5143499"/>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3"/>
          <p:cNvSpPr txBox="1">
            <a:spLocks noGrp="1"/>
          </p:cNvSpPr>
          <p:nvPr>
            <p:ph type="title"/>
          </p:nvPr>
        </p:nvSpPr>
        <p:spPr>
          <a:xfrm>
            <a:off x="729450" y="11900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Задачи </a:t>
            </a:r>
            <a:endParaRPr/>
          </a:p>
        </p:txBody>
      </p:sp>
      <p:sp>
        <p:nvSpPr>
          <p:cNvPr id="211" name="Google Shape;211;p2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 освоение языка программирования </a:t>
            </a:r>
            <a:r>
              <a:rPr lang="ru">
                <a:latin typeface="Georgia"/>
                <a:ea typeface="Georgia"/>
                <a:cs typeface="Georgia"/>
                <a:sym typeface="Georgia"/>
              </a:rPr>
              <a:t>Python </a:t>
            </a:r>
            <a:endParaRPr>
              <a:latin typeface="Georgia"/>
              <a:ea typeface="Georgia"/>
              <a:cs typeface="Georgia"/>
              <a:sym typeface="Georgia"/>
            </a:endParaRPr>
          </a:p>
          <a:p>
            <a:pPr marL="0" lvl="0" indent="0" algn="l" rtl="0">
              <a:spcBef>
                <a:spcPts val="1600"/>
              </a:spcBef>
              <a:spcAft>
                <a:spcPts val="0"/>
              </a:spcAft>
              <a:buNone/>
            </a:pPr>
            <a:r>
              <a:rPr lang="ru"/>
              <a:t>- исследование возможностей автоматизации тестирования веб-сервисов (с помощью </a:t>
            </a:r>
            <a:r>
              <a:rPr lang="ru">
                <a:latin typeface="Georgia"/>
                <a:ea typeface="Georgia"/>
                <a:cs typeface="Georgia"/>
                <a:sym typeface="Georgia"/>
              </a:rPr>
              <a:t>Selenium</a:t>
            </a:r>
            <a:r>
              <a:rPr lang="ru"/>
              <a:t> и библиотек </a:t>
            </a:r>
            <a:r>
              <a:rPr lang="ru">
                <a:latin typeface="Georgia"/>
                <a:ea typeface="Georgia"/>
                <a:cs typeface="Georgia"/>
                <a:sym typeface="Georgia"/>
              </a:rPr>
              <a:t>pytest, allure, json, requests</a:t>
            </a:r>
            <a:r>
              <a:rPr lang="ru"/>
              <a:t>)</a:t>
            </a:r>
            <a:endParaRPr/>
          </a:p>
          <a:p>
            <a:pPr marL="0" lvl="0" indent="0" algn="l" rtl="0">
              <a:spcBef>
                <a:spcPts val="1600"/>
              </a:spcBef>
              <a:spcAft>
                <a:spcPts val="0"/>
              </a:spcAft>
              <a:buNone/>
            </a:pPr>
            <a:r>
              <a:rPr lang="ru"/>
              <a:t>- написание тестов для различных сервисов ПО Пегас 2.0</a:t>
            </a:r>
            <a:endParaRPr/>
          </a:p>
          <a:p>
            <a:pPr marL="0" lvl="0" indent="0" algn="l" rtl="0">
              <a:spcBef>
                <a:spcPts val="1600"/>
              </a:spcBef>
              <a:spcAft>
                <a:spcPts val="0"/>
              </a:spcAft>
              <a:buNone/>
            </a:pPr>
            <a:r>
              <a:rPr lang="ru"/>
              <a:t>- их оформление с помощью библиотеки </a:t>
            </a:r>
            <a:r>
              <a:rPr lang="ru">
                <a:latin typeface="Georgia"/>
                <a:ea typeface="Georgia"/>
                <a:cs typeface="Georgia"/>
                <a:sym typeface="Georgia"/>
              </a:rPr>
              <a:t>Allure</a:t>
            </a:r>
            <a:r>
              <a:rPr lang="ru"/>
              <a:t> для дальнейшей автоматизации</a:t>
            </a:r>
            <a:endParaRPr/>
          </a:p>
          <a:p>
            <a:pPr marL="0" lvl="0" indent="0" algn="l" rtl="0">
              <a:spcBef>
                <a:spcPts val="1600"/>
              </a:spcBef>
              <a:spcAft>
                <a:spcPts val="1600"/>
              </a:spcAft>
              <a:buNone/>
            </a:pPr>
            <a:endParaRPr/>
          </a:p>
        </p:txBody>
      </p:sp>
      <p:pic>
        <p:nvPicPr>
          <p:cNvPr id="212" name="Google Shape;212;p23"/>
          <p:cNvPicPr preferRelativeResize="0"/>
          <p:nvPr/>
        </p:nvPicPr>
        <p:blipFill>
          <a:blip r:embed="rId3">
            <a:alphaModFix/>
          </a:blip>
          <a:stretch>
            <a:fillRect/>
          </a:stretch>
        </p:blipFill>
        <p:spPr>
          <a:xfrm>
            <a:off x="7652600" y="4056575"/>
            <a:ext cx="947263" cy="535200"/>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4"/>
          <p:cNvSpPr txBox="1">
            <a:spLocks noGrp="1"/>
          </p:cNvSpPr>
          <p:nvPr>
            <p:ph type="title"/>
          </p:nvPr>
        </p:nvSpPr>
        <p:spPr>
          <a:xfrm>
            <a:off x="728344" y="1318650"/>
            <a:ext cx="2207700" cy="55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Команда</a:t>
            </a:r>
            <a:endParaRPr b="0"/>
          </a:p>
        </p:txBody>
      </p:sp>
      <p:sp>
        <p:nvSpPr>
          <p:cNvPr id="218" name="Google Shape;218;p24"/>
          <p:cNvSpPr txBox="1">
            <a:spLocks noGrp="1"/>
          </p:cNvSpPr>
          <p:nvPr>
            <p:ph type="body" idx="1"/>
          </p:nvPr>
        </p:nvSpPr>
        <p:spPr>
          <a:xfrm>
            <a:off x="721250" y="1965150"/>
            <a:ext cx="2439300" cy="220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ru" sz="1200"/>
              <a:t>Над проектом мы работали слаженно и эффективно, даже несмотря на то, что значительную часть времени провели на дистанционном обучении. Любое непонимание можно было устранить, обратившись к коллегам.</a:t>
            </a:r>
            <a:endParaRPr sz="1200"/>
          </a:p>
        </p:txBody>
      </p:sp>
      <p:pic>
        <p:nvPicPr>
          <p:cNvPr id="219" name="Google Shape;219;p24"/>
          <p:cNvPicPr preferRelativeResize="0"/>
          <p:nvPr/>
        </p:nvPicPr>
        <p:blipFill>
          <a:blip r:embed="rId3">
            <a:alphaModFix/>
          </a:blip>
          <a:stretch>
            <a:fillRect/>
          </a:stretch>
        </p:blipFill>
        <p:spPr>
          <a:xfrm>
            <a:off x="3596675" y="1064575"/>
            <a:ext cx="4659526" cy="3494626"/>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5"/>
          <p:cNvSpPr txBox="1">
            <a:spLocks noGrp="1"/>
          </p:cNvSpPr>
          <p:nvPr>
            <p:ph type="title"/>
          </p:nvPr>
        </p:nvSpPr>
        <p:spPr>
          <a:xfrm>
            <a:off x="729450" y="1367864"/>
            <a:ext cx="7688400" cy="53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ru"/>
              <a:t>Процесс</a:t>
            </a:r>
            <a:endParaRPr sz="1000"/>
          </a:p>
        </p:txBody>
      </p:sp>
      <p:pic>
        <p:nvPicPr>
          <p:cNvPr id="225" name="Google Shape;225;p25"/>
          <p:cNvPicPr preferRelativeResize="0"/>
          <p:nvPr/>
        </p:nvPicPr>
        <p:blipFill rotWithShape="1">
          <a:blip r:embed="rId3">
            <a:alphaModFix/>
          </a:blip>
          <a:srcRect t="16207" b="16207"/>
          <a:stretch/>
        </p:blipFill>
        <p:spPr>
          <a:xfrm>
            <a:off x="830400" y="2091180"/>
            <a:ext cx="2501198" cy="1267837"/>
          </a:xfrm>
          <a:prstGeom prst="rect">
            <a:avLst/>
          </a:prstGeom>
          <a:noFill/>
          <a:ln>
            <a:noFill/>
          </a:ln>
        </p:spPr>
      </p:pic>
      <p:grpSp>
        <p:nvGrpSpPr>
          <p:cNvPr id="226" name="Google Shape;226;p25"/>
          <p:cNvGrpSpPr/>
          <p:nvPr/>
        </p:nvGrpSpPr>
        <p:grpSpPr>
          <a:xfrm>
            <a:off x="830400" y="3274596"/>
            <a:ext cx="2501700" cy="1353953"/>
            <a:chOff x="830400" y="3274596"/>
            <a:chExt cx="2501700" cy="1353953"/>
          </a:xfrm>
        </p:grpSpPr>
        <p:sp>
          <p:nvSpPr>
            <p:cNvPr id="227" name="Google Shape;227;p25"/>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5"/>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 name="Google Shape;229;p25"/>
          <p:cNvSpPr txBox="1">
            <a:spLocks noGrp="1"/>
          </p:cNvSpPr>
          <p:nvPr>
            <p:ph type="title"/>
          </p:nvPr>
        </p:nvSpPr>
        <p:spPr>
          <a:xfrm>
            <a:off x="967528" y="3455478"/>
            <a:ext cx="2238300" cy="43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ru" sz="1000"/>
              <a:t>Лекция</a:t>
            </a:r>
            <a:endParaRPr sz="1000"/>
          </a:p>
        </p:txBody>
      </p:sp>
      <p:sp>
        <p:nvSpPr>
          <p:cNvPr id="230" name="Google Shape;230;p25"/>
          <p:cNvSpPr txBox="1">
            <a:spLocks noGrp="1"/>
          </p:cNvSpPr>
          <p:nvPr>
            <p:ph type="body" idx="4294967295"/>
          </p:nvPr>
        </p:nvSpPr>
        <p:spPr>
          <a:xfrm>
            <a:off x="967528" y="3885655"/>
            <a:ext cx="2238300" cy="649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ru" sz="800"/>
              <a:t>Узнаем новое, осваиваемся</a:t>
            </a:r>
            <a:endParaRPr sz="800"/>
          </a:p>
        </p:txBody>
      </p:sp>
      <p:pic>
        <p:nvPicPr>
          <p:cNvPr id="231" name="Google Shape;231;p25"/>
          <p:cNvPicPr preferRelativeResize="0"/>
          <p:nvPr/>
        </p:nvPicPr>
        <p:blipFill rotWithShape="1">
          <a:blip r:embed="rId4">
            <a:alphaModFix/>
          </a:blip>
          <a:srcRect t="16207" b="16207"/>
          <a:stretch/>
        </p:blipFill>
        <p:spPr>
          <a:xfrm>
            <a:off x="3332867" y="3359013"/>
            <a:ext cx="2501198" cy="1267830"/>
          </a:xfrm>
          <a:prstGeom prst="rect">
            <a:avLst/>
          </a:prstGeom>
          <a:noFill/>
          <a:ln>
            <a:noFill/>
          </a:ln>
        </p:spPr>
      </p:pic>
      <p:grpSp>
        <p:nvGrpSpPr>
          <p:cNvPr id="232" name="Google Shape;232;p25"/>
          <p:cNvGrpSpPr/>
          <p:nvPr/>
        </p:nvGrpSpPr>
        <p:grpSpPr>
          <a:xfrm rot="10800000" flipH="1">
            <a:off x="3332867" y="2091171"/>
            <a:ext cx="2501700" cy="1353953"/>
            <a:chOff x="830400" y="3274596"/>
            <a:chExt cx="2501700" cy="1353953"/>
          </a:xfrm>
        </p:grpSpPr>
        <p:sp>
          <p:nvSpPr>
            <p:cNvPr id="233" name="Google Shape;233;p25"/>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5"/>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 name="Google Shape;235;p25"/>
          <p:cNvSpPr txBox="1">
            <a:spLocks noGrp="1"/>
          </p:cNvSpPr>
          <p:nvPr>
            <p:ph type="title"/>
          </p:nvPr>
        </p:nvSpPr>
        <p:spPr>
          <a:xfrm>
            <a:off x="3464303" y="2176242"/>
            <a:ext cx="2238300" cy="43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ru" sz="1000"/>
              <a:t>Семинар</a:t>
            </a:r>
            <a:endParaRPr sz="1000"/>
          </a:p>
        </p:txBody>
      </p:sp>
      <p:sp>
        <p:nvSpPr>
          <p:cNvPr id="236" name="Google Shape;236;p25"/>
          <p:cNvSpPr txBox="1">
            <a:spLocks noGrp="1"/>
          </p:cNvSpPr>
          <p:nvPr>
            <p:ph type="body" idx="4294967295"/>
          </p:nvPr>
        </p:nvSpPr>
        <p:spPr>
          <a:xfrm>
            <a:off x="3464303" y="2606419"/>
            <a:ext cx="2238300" cy="64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sz="800"/>
              <a:t>Пробуем свои силы в написании простых тестов</a:t>
            </a:r>
            <a:endParaRPr sz="800"/>
          </a:p>
          <a:p>
            <a:pPr marL="0" lvl="0" indent="0" algn="l" rtl="0">
              <a:lnSpc>
                <a:spcPct val="115000"/>
              </a:lnSpc>
              <a:spcBef>
                <a:spcPts val="1600"/>
              </a:spcBef>
              <a:spcAft>
                <a:spcPts val="1600"/>
              </a:spcAft>
              <a:buNone/>
            </a:pPr>
            <a:endParaRPr sz="800"/>
          </a:p>
        </p:txBody>
      </p:sp>
      <p:pic>
        <p:nvPicPr>
          <p:cNvPr id="237" name="Google Shape;237;p25"/>
          <p:cNvPicPr preferRelativeResize="0"/>
          <p:nvPr/>
        </p:nvPicPr>
        <p:blipFill rotWithShape="1">
          <a:blip r:embed="rId5">
            <a:alphaModFix/>
          </a:blip>
          <a:srcRect t="4947" b="4938"/>
          <a:stretch/>
        </p:blipFill>
        <p:spPr>
          <a:xfrm>
            <a:off x="5832591" y="2091175"/>
            <a:ext cx="2501198" cy="1267839"/>
          </a:xfrm>
          <a:prstGeom prst="rect">
            <a:avLst/>
          </a:prstGeom>
          <a:noFill/>
          <a:ln>
            <a:noFill/>
          </a:ln>
        </p:spPr>
      </p:pic>
      <p:grpSp>
        <p:nvGrpSpPr>
          <p:cNvPr id="238" name="Google Shape;238;p25"/>
          <p:cNvGrpSpPr/>
          <p:nvPr/>
        </p:nvGrpSpPr>
        <p:grpSpPr>
          <a:xfrm>
            <a:off x="5832591" y="3274596"/>
            <a:ext cx="2501700" cy="1353953"/>
            <a:chOff x="830400" y="3274596"/>
            <a:chExt cx="2501700" cy="1353953"/>
          </a:xfrm>
        </p:grpSpPr>
        <p:sp>
          <p:nvSpPr>
            <p:cNvPr id="239" name="Google Shape;239;p25"/>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5"/>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25"/>
          <p:cNvSpPr txBox="1">
            <a:spLocks noGrp="1"/>
          </p:cNvSpPr>
          <p:nvPr>
            <p:ph type="title"/>
          </p:nvPr>
        </p:nvSpPr>
        <p:spPr>
          <a:xfrm>
            <a:off x="5960978" y="3455478"/>
            <a:ext cx="2238300" cy="43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ru" sz="1000"/>
              <a:t>Рутинная работа</a:t>
            </a:r>
            <a:endParaRPr sz="1000"/>
          </a:p>
        </p:txBody>
      </p:sp>
      <p:sp>
        <p:nvSpPr>
          <p:cNvPr id="242" name="Google Shape;242;p25"/>
          <p:cNvSpPr txBox="1">
            <a:spLocks noGrp="1"/>
          </p:cNvSpPr>
          <p:nvPr>
            <p:ph type="body" idx="4294967295"/>
          </p:nvPr>
        </p:nvSpPr>
        <p:spPr>
          <a:xfrm>
            <a:off x="5960978" y="3885655"/>
            <a:ext cx="2238300" cy="64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sz="800"/>
              <a:t>Написание нескольких подобных тестов</a:t>
            </a:r>
            <a:endParaRPr sz="800"/>
          </a:p>
          <a:p>
            <a:pPr marL="0" lvl="0" indent="0" algn="l" rtl="0">
              <a:lnSpc>
                <a:spcPct val="115000"/>
              </a:lnSpc>
              <a:spcBef>
                <a:spcPts val="1600"/>
              </a:spcBef>
              <a:spcAft>
                <a:spcPts val="1600"/>
              </a:spcAft>
              <a:buNone/>
            </a:pPr>
            <a:endParaRPr sz="800"/>
          </a:p>
        </p:txBody>
      </p:sp>
      <p:sp>
        <p:nvSpPr>
          <p:cNvPr id="243" name="Google Shape;243;p25"/>
          <p:cNvSpPr txBox="1"/>
          <p:nvPr/>
        </p:nvSpPr>
        <p:spPr>
          <a:xfrm>
            <a:off x="861299" y="2591808"/>
            <a:ext cx="586500" cy="940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1600"/>
              </a:spcAft>
              <a:buNone/>
            </a:pPr>
            <a:r>
              <a:rPr lang="ru" sz="3000" b="1">
                <a:solidFill>
                  <a:srgbClr val="FFFFFF"/>
                </a:solidFill>
                <a:latin typeface="Lato"/>
                <a:ea typeface="Lato"/>
                <a:cs typeface="Lato"/>
                <a:sym typeface="Lato"/>
              </a:rPr>
              <a:t>1 </a:t>
            </a:r>
            <a:endParaRPr sz="3000" b="1">
              <a:solidFill>
                <a:srgbClr val="FFFFFF"/>
              </a:solidFill>
              <a:latin typeface="Raleway"/>
              <a:ea typeface="Raleway"/>
              <a:cs typeface="Raleway"/>
              <a:sym typeface="Raleway"/>
            </a:endParaRPr>
          </a:p>
        </p:txBody>
      </p:sp>
      <p:sp>
        <p:nvSpPr>
          <p:cNvPr id="244" name="Google Shape;244;p25"/>
          <p:cNvSpPr txBox="1"/>
          <p:nvPr/>
        </p:nvSpPr>
        <p:spPr>
          <a:xfrm>
            <a:off x="5856690" y="2591808"/>
            <a:ext cx="586500" cy="940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1600"/>
              </a:spcAft>
              <a:buNone/>
            </a:pPr>
            <a:r>
              <a:rPr lang="ru" sz="3000" b="1">
                <a:solidFill>
                  <a:srgbClr val="FFFFFF"/>
                </a:solidFill>
                <a:latin typeface="Lato"/>
                <a:ea typeface="Lato"/>
                <a:cs typeface="Lato"/>
                <a:sym typeface="Lato"/>
              </a:rPr>
              <a:t>3</a:t>
            </a:r>
            <a:endParaRPr sz="3000" b="1">
              <a:solidFill>
                <a:srgbClr val="FFFFFF"/>
              </a:solidFill>
              <a:latin typeface="Raleway"/>
              <a:ea typeface="Raleway"/>
              <a:cs typeface="Raleway"/>
              <a:sym typeface="Raleway"/>
            </a:endParaRPr>
          </a:p>
        </p:txBody>
      </p:sp>
      <p:sp>
        <p:nvSpPr>
          <p:cNvPr id="245" name="Google Shape;245;p25"/>
          <p:cNvSpPr txBox="1"/>
          <p:nvPr/>
        </p:nvSpPr>
        <p:spPr>
          <a:xfrm>
            <a:off x="3400338" y="3334477"/>
            <a:ext cx="5865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ru" sz="3000" b="1">
                <a:solidFill>
                  <a:srgbClr val="FFFFFF"/>
                </a:solidFill>
                <a:latin typeface="Lato"/>
                <a:ea typeface="Lato"/>
                <a:cs typeface="Lato"/>
                <a:sym typeface="Lato"/>
              </a:rPr>
              <a:t>2 </a:t>
            </a:r>
            <a:endParaRPr sz="3000" b="1">
              <a:solidFill>
                <a:srgbClr val="FFFFFF"/>
              </a:solidFill>
              <a:latin typeface="Raleway"/>
              <a:ea typeface="Raleway"/>
              <a:cs typeface="Raleway"/>
              <a:sym typeface="Raleway"/>
            </a:endParaRPr>
          </a:p>
        </p:txBody>
      </p:sp>
      <p:pic>
        <p:nvPicPr>
          <p:cNvPr id="246" name="Google Shape;246;p25"/>
          <p:cNvPicPr preferRelativeResize="0"/>
          <p:nvPr/>
        </p:nvPicPr>
        <p:blipFill>
          <a:blip r:embed="rId6">
            <a:alphaModFix/>
          </a:blip>
          <a:stretch>
            <a:fillRect/>
          </a:stretch>
        </p:blipFill>
        <p:spPr>
          <a:xfrm>
            <a:off x="7695375" y="1367875"/>
            <a:ext cx="947263" cy="535200"/>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6"/>
          <p:cNvSpPr txBox="1">
            <a:spLocks noGrp="1"/>
          </p:cNvSpPr>
          <p:nvPr>
            <p:ph type="title"/>
          </p:nvPr>
        </p:nvSpPr>
        <p:spPr>
          <a:xfrm>
            <a:off x="730000" y="1318650"/>
            <a:ext cx="27999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solidFill>
                  <a:srgbClr val="000000"/>
                </a:solidFill>
              </a:rPr>
              <a:t>Результаты</a:t>
            </a:r>
            <a:endParaRPr/>
          </a:p>
        </p:txBody>
      </p:sp>
      <p:sp>
        <p:nvSpPr>
          <p:cNvPr id="252" name="Google Shape;252;p26"/>
          <p:cNvSpPr txBox="1">
            <a:spLocks noGrp="1"/>
          </p:cNvSpPr>
          <p:nvPr>
            <p:ph type="body" idx="1"/>
          </p:nvPr>
        </p:nvSpPr>
        <p:spPr>
          <a:xfrm>
            <a:off x="3605300" y="1068650"/>
            <a:ext cx="47982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ru" sz="1100"/>
              <a:t>Результатами нашей работы является покрытие сервиса Пегас 2.0 тестами. Написаны автотесты для  основных непокрытых тестами сервисов этого программного обеспечения. Что касается полезности проекта для каждого из нас, то мы научились работать с библиотеками requests и Selenium, с файлами формата JSON и с html-страницами.</a:t>
            </a:r>
            <a:endParaRPr sz="1100"/>
          </a:p>
        </p:txBody>
      </p:sp>
      <p:sp>
        <p:nvSpPr>
          <p:cNvPr id="253" name="Google Shape;253;p26"/>
          <p:cNvSpPr txBox="1"/>
          <p:nvPr/>
        </p:nvSpPr>
        <p:spPr>
          <a:xfrm>
            <a:off x="992300" y="2706495"/>
            <a:ext cx="1768800" cy="22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ru" sz="800" b="1">
                <a:solidFill>
                  <a:schemeClr val="dk1"/>
                </a:solidFill>
                <a:latin typeface="Lato"/>
                <a:ea typeface="Lato"/>
                <a:cs typeface="Lato"/>
                <a:sym typeface="Lato"/>
              </a:rPr>
              <a:t>Selenium </a:t>
            </a:r>
            <a:endParaRPr sz="800" b="1">
              <a:solidFill>
                <a:schemeClr val="dk1"/>
              </a:solidFill>
              <a:latin typeface="Lato"/>
              <a:ea typeface="Lato"/>
              <a:cs typeface="Lato"/>
              <a:sym typeface="Lato"/>
            </a:endParaRPr>
          </a:p>
        </p:txBody>
      </p:sp>
      <p:sp>
        <p:nvSpPr>
          <p:cNvPr id="254" name="Google Shape;254;p26"/>
          <p:cNvSpPr txBox="1"/>
          <p:nvPr/>
        </p:nvSpPr>
        <p:spPr>
          <a:xfrm>
            <a:off x="722900" y="2931545"/>
            <a:ext cx="2307600" cy="95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ru" sz="4300" b="1">
                <a:solidFill>
                  <a:schemeClr val="dk1"/>
                </a:solidFill>
                <a:latin typeface="Lato"/>
                <a:ea typeface="Lato"/>
                <a:cs typeface="Lato"/>
                <a:sym typeface="Lato"/>
              </a:rPr>
              <a:t>14</a:t>
            </a:r>
            <a:endParaRPr sz="4300" b="1">
              <a:solidFill>
                <a:schemeClr val="dk1"/>
              </a:solidFill>
              <a:latin typeface="Lato"/>
              <a:ea typeface="Lato"/>
              <a:cs typeface="Lato"/>
              <a:sym typeface="Lato"/>
            </a:endParaRPr>
          </a:p>
        </p:txBody>
      </p:sp>
      <p:sp>
        <p:nvSpPr>
          <p:cNvPr id="255" name="Google Shape;255;p26"/>
          <p:cNvSpPr txBox="1"/>
          <p:nvPr/>
        </p:nvSpPr>
        <p:spPr>
          <a:xfrm>
            <a:off x="842600" y="3768550"/>
            <a:ext cx="2068200" cy="743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ru" sz="1100" b="1">
                <a:solidFill>
                  <a:schemeClr val="accent1"/>
                </a:solidFill>
                <a:latin typeface="Lato"/>
                <a:ea typeface="Lato"/>
                <a:cs typeface="Lato"/>
                <a:sym typeface="Lato"/>
              </a:rPr>
              <a:t>тестов с использованием Selenium</a:t>
            </a:r>
            <a:endParaRPr sz="1100" b="1">
              <a:solidFill>
                <a:schemeClr val="accent1"/>
              </a:solidFill>
              <a:latin typeface="Lato"/>
              <a:ea typeface="Lato"/>
              <a:cs typeface="Lato"/>
              <a:sym typeface="Lato"/>
            </a:endParaRPr>
          </a:p>
        </p:txBody>
      </p:sp>
      <p:cxnSp>
        <p:nvCxnSpPr>
          <p:cNvPr id="256" name="Google Shape;256;p26"/>
          <p:cNvCxnSpPr/>
          <p:nvPr/>
        </p:nvCxnSpPr>
        <p:spPr>
          <a:xfrm>
            <a:off x="3224350" y="2706500"/>
            <a:ext cx="0" cy="1832100"/>
          </a:xfrm>
          <a:prstGeom prst="straightConnector1">
            <a:avLst/>
          </a:prstGeom>
          <a:noFill/>
          <a:ln w="9525" cap="flat" cmpd="sng">
            <a:solidFill>
              <a:schemeClr val="accent1"/>
            </a:solidFill>
            <a:prstDash val="dot"/>
            <a:round/>
            <a:headEnd type="none" w="med" len="med"/>
            <a:tailEnd type="none" w="med" len="med"/>
          </a:ln>
        </p:spPr>
      </p:cxnSp>
      <p:sp>
        <p:nvSpPr>
          <p:cNvPr id="257" name="Google Shape;257;p26"/>
          <p:cNvSpPr txBox="1"/>
          <p:nvPr/>
        </p:nvSpPr>
        <p:spPr>
          <a:xfrm>
            <a:off x="3687600" y="2706495"/>
            <a:ext cx="1768800" cy="22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ru" sz="800" b="1">
                <a:solidFill>
                  <a:schemeClr val="dk1"/>
                </a:solidFill>
                <a:latin typeface="Lato"/>
                <a:ea typeface="Lato"/>
                <a:cs typeface="Lato"/>
                <a:sym typeface="Lato"/>
              </a:rPr>
              <a:t>Requests</a:t>
            </a:r>
            <a:endParaRPr sz="800" b="1">
              <a:solidFill>
                <a:schemeClr val="dk1"/>
              </a:solidFill>
              <a:latin typeface="Lato"/>
              <a:ea typeface="Lato"/>
              <a:cs typeface="Lato"/>
              <a:sym typeface="Lato"/>
            </a:endParaRPr>
          </a:p>
        </p:txBody>
      </p:sp>
      <p:sp>
        <p:nvSpPr>
          <p:cNvPr id="258" name="Google Shape;258;p26"/>
          <p:cNvSpPr txBox="1"/>
          <p:nvPr/>
        </p:nvSpPr>
        <p:spPr>
          <a:xfrm>
            <a:off x="3321600" y="2931550"/>
            <a:ext cx="2500800" cy="95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ru" sz="4300" b="1">
                <a:solidFill>
                  <a:schemeClr val="dk1"/>
                </a:solidFill>
                <a:latin typeface="Lato"/>
                <a:ea typeface="Lato"/>
                <a:cs typeface="Lato"/>
                <a:sym typeface="Lato"/>
              </a:rPr>
              <a:t>14</a:t>
            </a:r>
            <a:endParaRPr sz="4300" b="1">
              <a:solidFill>
                <a:schemeClr val="dk1"/>
              </a:solidFill>
              <a:latin typeface="Lato"/>
              <a:ea typeface="Lato"/>
              <a:cs typeface="Lato"/>
              <a:sym typeface="Lato"/>
            </a:endParaRPr>
          </a:p>
        </p:txBody>
      </p:sp>
      <p:sp>
        <p:nvSpPr>
          <p:cNvPr id="259" name="Google Shape;259;p26"/>
          <p:cNvSpPr txBox="1"/>
          <p:nvPr/>
        </p:nvSpPr>
        <p:spPr>
          <a:xfrm>
            <a:off x="3537900" y="3768550"/>
            <a:ext cx="2068200" cy="743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ru" sz="1100" b="1">
                <a:solidFill>
                  <a:schemeClr val="accent1"/>
                </a:solidFill>
                <a:latin typeface="Lato"/>
                <a:ea typeface="Lato"/>
                <a:cs typeface="Lato"/>
                <a:sym typeface="Lato"/>
              </a:rPr>
              <a:t>тестов с использованием библиотеки Requests</a:t>
            </a:r>
            <a:endParaRPr sz="1100" b="1">
              <a:solidFill>
                <a:schemeClr val="accent1"/>
              </a:solidFill>
              <a:latin typeface="Lato"/>
              <a:ea typeface="Lato"/>
              <a:cs typeface="Lato"/>
              <a:sym typeface="Lato"/>
            </a:endParaRPr>
          </a:p>
        </p:txBody>
      </p:sp>
      <p:cxnSp>
        <p:nvCxnSpPr>
          <p:cNvPr id="260" name="Google Shape;260;p26"/>
          <p:cNvCxnSpPr/>
          <p:nvPr/>
        </p:nvCxnSpPr>
        <p:spPr>
          <a:xfrm>
            <a:off x="5919650" y="2706500"/>
            <a:ext cx="0" cy="1832100"/>
          </a:xfrm>
          <a:prstGeom prst="straightConnector1">
            <a:avLst/>
          </a:prstGeom>
          <a:noFill/>
          <a:ln w="9525" cap="flat" cmpd="sng">
            <a:solidFill>
              <a:schemeClr val="accent1"/>
            </a:solidFill>
            <a:prstDash val="dot"/>
            <a:round/>
            <a:headEnd type="none" w="med" len="med"/>
            <a:tailEnd type="none" w="med" len="med"/>
          </a:ln>
        </p:spPr>
      </p:cxnSp>
      <p:sp>
        <p:nvSpPr>
          <p:cNvPr id="261" name="Google Shape;261;p26"/>
          <p:cNvSpPr txBox="1"/>
          <p:nvPr/>
        </p:nvSpPr>
        <p:spPr>
          <a:xfrm>
            <a:off x="6382900" y="2706495"/>
            <a:ext cx="1768800" cy="22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ru" sz="800" b="1">
                <a:solidFill>
                  <a:schemeClr val="dk1"/>
                </a:solidFill>
                <a:latin typeface="Lato"/>
                <a:ea typeface="Lato"/>
                <a:cs typeface="Lato"/>
                <a:sym typeface="Lato"/>
              </a:rPr>
              <a:t>Geography </a:t>
            </a:r>
            <a:endParaRPr sz="800" b="1">
              <a:solidFill>
                <a:schemeClr val="dk1"/>
              </a:solidFill>
              <a:latin typeface="Lato"/>
              <a:ea typeface="Lato"/>
              <a:cs typeface="Lato"/>
              <a:sym typeface="Lato"/>
            </a:endParaRPr>
          </a:p>
        </p:txBody>
      </p:sp>
      <p:sp>
        <p:nvSpPr>
          <p:cNvPr id="262" name="Google Shape;262;p26"/>
          <p:cNvSpPr txBox="1"/>
          <p:nvPr/>
        </p:nvSpPr>
        <p:spPr>
          <a:xfrm>
            <a:off x="5989150" y="2931550"/>
            <a:ext cx="2556300" cy="95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ru" sz="4300" b="1">
                <a:solidFill>
                  <a:schemeClr val="dk1"/>
                </a:solidFill>
                <a:latin typeface="Lato"/>
                <a:ea typeface="Lato"/>
                <a:cs typeface="Lato"/>
                <a:sym typeface="Lato"/>
              </a:rPr>
              <a:t>6</a:t>
            </a:r>
            <a:endParaRPr sz="4300" b="1">
              <a:solidFill>
                <a:schemeClr val="dk1"/>
              </a:solidFill>
              <a:latin typeface="Lato"/>
              <a:ea typeface="Lato"/>
              <a:cs typeface="Lato"/>
              <a:sym typeface="Lato"/>
            </a:endParaRPr>
          </a:p>
        </p:txBody>
      </p:sp>
      <p:sp>
        <p:nvSpPr>
          <p:cNvPr id="263" name="Google Shape;263;p26"/>
          <p:cNvSpPr txBox="1"/>
          <p:nvPr/>
        </p:nvSpPr>
        <p:spPr>
          <a:xfrm>
            <a:off x="6233200" y="3768550"/>
            <a:ext cx="2068200" cy="743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ru" sz="1100" b="1">
                <a:solidFill>
                  <a:schemeClr val="accent1"/>
                </a:solidFill>
                <a:latin typeface="Lato"/>
                <a:ea typeface="Lato"/>
                <a:cs typeface="Lato"/>
                <a:sym typeface="Lato"/>
              </a:rPr>
              <a:t>дополнительных тестов на сервис географии Пегаса 2.0</a:t>
            </a:r>
            <a:endParaRPr sz="1100" b="1">
              <a:solidFill>
                <a:schemeClr val="accent1"/>
              </a:solidFill>
              <a:latin typeface="Lato"/>
              <a:ea typeface="Lato"/>
              <a:cs typeface="Lato"/>
              <a:sym typeface="Lato"/>
            </a:endParaRPr>
          </a:p>
        </p:txBody>
      </p:sp>
      <p:pic>
        <p:nvPicPr>
          <p:cNvPr id="264" name="Google Shape;264;p26"/>
          <p:cNvPicPr preferRelativeResize="0"/>
          <p:nvPr/>
        </p:nvPicPr>
        <p:blipFill>
          <a:blip r:embed="rId3">
            <a:alphaModFix/>
          </a:blip>
          <a:stretch>
            <a:fillRect/>
          </a:stretch>
        </p:blipFill>
        <p:spPr>
          <a:xfrm>
            <a:off x="7727450" y="4377375"/>
            <a:ext cx="947263" cy="535200"/>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1343</Words>
  <Application>Microsoft Office PowerPoint</Application>
  <PresentationFormat>Экран (16:9)</PresentationFormat>
  <Paragraphs>100</Paragraphs>
  <Slides>42</Slides>
  <Notes>42</Notes>
  <HiddenSlides>0</HiddenSlides>
  <MMClips>2</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42</vt:i4>
      </vt:variant>
    </vt:vector>
  </HeadingPairs>
  <TitlesOfParts>
    <vt:vector size="48" baseType="lpstr">
      <vt:lpstr>Times New Roman</vt:lpstr>
      <vt:lpstr>Raleway</vt:lpstr>
      <vt:lpstr>Georgia</vt:lpstr>
      <vt:lpstr>Arial</vt:lpstr>
      <vt:lpstr>Lato</vt:lpstr>
      <vt:lpstr>Streamline</vt:lpstr>
      <vt:lpstr>Автоматизация IT процессов в логистике</vt:lpstr>
      <vt:lpstr>СОДЕРЖАНИЕ</vt:lpstr>
      <vt:lpstr>Цель проекта</vt:lpstr>
      <vt:lpstr>Презентация PowerPoint</vt:lpstr>
      <vt:lpstr>Презентация PowerPoint</vt:lpstr>
      <vt:lpstr>Задачи </vt:lpstr>
      <vt:lpstr>Команда</vt:lpstr>
      <vt:lpstr>Процесс</vt:lpstr>
      <vt:lpstr>Результаты</vt:lpstr>
      <vt:lpstr>Ссылки на GitHub</vt:lpstr>
      <vt:lpstr>Язык программирования Python</vt:lpstr>
      <vt:lpstr>Гвидо ван Россум</vt:lpstr>
      <vt:lpstr>Философия Python</vt:lpstr>
      <vt:lpstr>Модульное программирование</vt:lpstr>
      <vt:lpstr>Модульное программирование</vt:lpstr>
      <vt:lpstr>Автоматическое тестирование</vt:lpstr>
      <vt:lpstr>Selenium </vt:lpstr>
      <vt:lpstr>Код элемента</vt:lpstr>
      <vt:lpstr>Презентация PowerPoint</vt:lpstr>
      <vt:lpstr>Презентация PowerPoint</vt:lpstr>
      <vt:lpstr>Презентация PowerPoint</vt:lpstr>
      <vt:lpstr>Тесты с использованием Selenium</vt:lpstr>
      <vt:lpstr>Работа с библиотеками Requests, Json</vt:lpstr>
      <vt:lpstr>Запросы Requests</vt:lpstr>
      <vt:lpstr>Презентация PowerPoint</vt:lpstr>
      <vt:lpstr>Презентация PowerPoint</vt:lpstr>
      <vt:lpstr>JSON</vt:lpstr>
      <vt:lpstr>Презентация PowerPoint</vt:lpstr>
      <vt:lpstr>Презентация PowerPoint</vt:lpstr>
      <vt:lpstr>Презентация PowerPoint</vt:lpstr>
      <vt:lpstr>Презентация PowerPoint</vt:lpstr>
      <vt:lpstr>Презентация PowerPoint</vt:lpstr>
      <vt:lpstr>Работа с библиотекой Pytest</vt:lpstr>
      <vt:lpstr>Презентация PowerPoint</vt:lpstr>
      <vt:lpstr>Презентация PowerPoint</vt:lpstr>
      <vt:lpstr>Презентация PowerPoint</vt:lpstr>
      <vt:lpstr>Презентация PowerPoint</vt:lpstr>
      <vt:lpstr>Работа с библиотекой Allure</vt:lpstr>
      <vt:lpstr>Презентация PowerPoint</vt:lpstr>
      <vt:lpstr>Презентация PowerPoint</vt:lpstr>
      <vt:lpstr>Презентация PowerPoint</vt:lpstr>
      <vt:lpstr>Спасибо!</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Автоматизация IT процессов в логистике</dc:title>
  <cp:lastModifiedBy>User Windows</cp:lastModifiedBy>
  <cp:revision>2</cp:revision>
  <dcterms:modified xsi:type="dcterms:W3CDTF">2021-03-05T06:33:32Z</dcterms:modified>
</cp:coreProperties>
</file>